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0" r:id="rId2"/>
    <p:sldId id="444" r:id="rId3"/>
    <p:sldId id="415" r:id="rId4"/>
    <p:sldId id="445" r:id="rId5"/>
    <p:sldId id="448" r:id="rId6"/>
    <p:sldId id="449" r:id="rId7"/>
    <p:sldId id="442" r:id="rId8"/>
    <p:sldId id="446" r:id="rId9"/>
    <p:sldId id="447" r:id="rId10"/>
    <p:sldId id="422" r:id="rId11"/>
    <p:sldId id="424" r:id="rId12"/>
    <p:sldId id="425" r:id="rId13"/>
    <p:sldId id="362" r:id="rId14"/>
    <p:sldId id="367" r:id="rId15"/>
    <p:sldId id="392" r:id="rId16"/>
    <p:sldId id="327" r:id="rId17"/>
    <p:sldId id="451" r:id="rId18"/>
    <p:sldId id="452" r:id="rId19"/>
    <p:sldId id="453" r:id="rId20"/>
    <p:sldId id="454" r:id="rId21"/>
    <p:sldId id="455" r:id="rId22"/>
    <p:sldId id="457" r:id="rId23"/>
    <p:sldId id="456" r:id="rId24"/>
    <p:sldId id="3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6" autoAdjust="0"/>
    <p:restoredTop sz="68841" autoAdjust="0"/>
  </p:normalViewPr>
  <p:slideViewPr>
    <p:cSldViewPr>
      <p:cViewPr varScale="1">
        <p:scale>
          <a:sx n="134" d="100"/>
          <a:sy n="134" d="100"/>
        </p:scale>
        <p:origin x="-94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3088-02A3-4F13-8E66-C0D833058CD8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8D4C-C55A-457A-AD61-F54AEDF2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8D4C-C55A-457A-AD61-F54AEDF2C7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13A2-03C1-460E-9801-2D59281CA812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36F8-6775-4FF8-979F-8112D584A1EA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FA81-4BAB-4AB5-904B-A0E7F7DC654C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15A5-E987-46F5-A7B9-1D39E83DCD28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7D38-D263-498E-A334-D85E94163DD7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7053-816D-4218-BE6D-CE24B270FC7A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2BE-20DA-400F-87FC-F1C17DD93AFD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A20-8BD4-4493-B10F-E9CEB882420D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439-88F1-4F22-A0B9-A2E554D94952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F42B-67D1-4AD5-B556-99639B2A57FA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A6AC-3BDD-44F6-9189-D127DABC1BF2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BB6A-5AD6-467A-BE0E-A07D8A271FA6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Javad Lavaei, Caltech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590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200" b="1" dirty="0" smtClean="0"/>
              <a:t>Javad Lavaei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dirty="0" smtClean="0"/>
              <a:t>Department of Electrical Engineering</a:t>
            </a:r>
            <a:br>
              <a:rPr lang="en-US" sz="2200" dirty="0" smtClean="0"/>
            </a:br>
            <a:r>
              <a:rPr lang="en-US" sz="2200" dirty="0" smtClean="0"/>
              <a:t>Columbia University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34400" cy="1447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 Efficient Computational Method for Large-Scale Operations Planning in Power Systems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lumbia_university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029200"/>
            <a:ext cx="1676400" cy="13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Geometric Intuition: Two-Generator Network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700000">
            <a:off x="1618747" y="3965890"/>
            <a:ext cx="1395789" cy="846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424" y="3486226"/>
            <a:ext cx="322116" cy="2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285" y="4749148"/>
            <a:ext cx="322116" cy="2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qual 29"/>
          <p:cNvSpPr/>
          <p:nvPr/>
        </p:nvSpPr>
        <p:spPr>
          <a:xfrm>
            <a:off x="4343400" y="5791200"/>
            <a:ext cx="5334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343400" y="4191000"/>
            <a:ext cx="544443" cy="298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48400" y="146304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" y="1143000"/>
            <a:ext cx="8001000" cy="198120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09800" y="146304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295400"/>
            <a:ext cx="2895600" cy="179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 rot="5400000">
            <a:off x="2329817" y="4439153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2700000">
            <a:off x="6281864" y="3950972"/>
            <a:ext cx="1395789" cy="8461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769" y="3486226"/>
            <a:ext cx="322116" cy="2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630" y="4749148"/>
            <a:ext cx="322116" cy="2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6269034" y="3776535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6992934" y="4424235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974133" y="4138561"/>
            <a:ext cx="192156" cy="18288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10800000" flipV="1">
            <a:off x="6861489" y="4245241"/>
            <a:ext cx="182880" cy="165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09600" y="3352799"/>
            <a:ext cx="8001000" cy="1828801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752600"/>
            <a:ext cx="2895600" cy="8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562600"/>
            <a:ext cx="2895600" cy="6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562600"/>
            <a:ext cx="2514600" cy="70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1627073" y="4891755"/>
            <a:ext cx="153005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605917" y="3791453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30842" y="3559454"/>
            <a:ext cx="1718" cy="13323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92418" y="4891755"/>
            <a:ext cx="153005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296187" y="3559454"/>
            <a:ext cx="1718" cy="13323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6513444" y="4495800"/>
            <a:ext cx="192156" cy="18288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42" grpId="0" animBg="1"/>
      <p:bldP spid="48" grpId="0" animBg="1"/>
      <p:bldP spid="54" grpId="0" animBg="1"/>
      <p:bldP spid="55" grpId="0" animBg="1"/>
      <p:bldP spid="32" grpId="0" animBg="1"/>
      <p:bldP spid="32" grpId="1" animBg="1"/>
      <p:bldP spid="36" grpId="0" animBg="1"/>
      <p:bldP spid="41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Optimal Power Flow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6172200" cy="23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077200" y="1524000"/>
            <a:ext cx="600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Cost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8600" y="2286000"/>
            <a:ext cx="104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Operation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3048000"/>
            <a:ext cx="591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Flow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66164" y="3505200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Balance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239000" y="2514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7010400" y="2209800"/>
            <a:ext cx="152400" cy="7620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39000" y="1676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239000" y="3124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239000" y="3581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48600" y="1371600"/>
            <a:ext cx="990600" cy="60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48600" y="1981200"/>
            <a:ext cx="990600" cy="990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00" y="2971800"/>
            <a:ext cx="990600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" y="4038600"/>
            <a:ext cx="8305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dirty="0" smtClean="0"/>
              <a:t>Extensions: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/>
              <a:t> Other objective (voltage support, reactive power, deviation)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/>
              <a:t> More variables, e.g. capacitor banks, transformers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/>
              <a:t> Preventive or corrective contingency constraints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/>
              <a:t> Multi-period OPF </a:t>
            </a:r>
          </a:p>
          <a:p>
            <a:pPr lvl="1"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dirty="0" smtClean="0"/>
              <a:t>Conventional OPF captures common sources of non-convexity.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1447800"/>
            <a:ext cx="6400800" cy="23622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62600"/>
            <a:ext cx="74923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Optimal Power Flow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12192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Express balance equations as inequalities: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600" y="42672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Proof without this change involves geometric techniques.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Allow power over-delivery or assume positive </a:t>
            </a:r>
            <a:r>
              <a:rPr lang="en-US" dirty="0" err="1" smtClean="0"/>
              <a:t>LMPs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85800" y="5486400"/>
            <a:ext cx="7620000" cy="5334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731608"/>
            <a:ext cx="6172200" cy="238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95400" y="1676400"/>
            <a:ext cx="6400800" cy="23622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1295400" y="3657600"/>
            <a:ext cx="6400800" cy="381000"/>
          </a:xfrm>
          <a:prstGeom prst="rect">
            <a:avLst/>
          </a:prstGeom>
          <a:solidFill>
            <a:schemeClr val="accent6">
              <a:alpha val="2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Various Relaxations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1371600"/>
            <a:ext cx="933450" cy="381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6250" y="2819400"/>
            <a:ext cx="1333500" cy="381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396" y="2819400"/>
            <a:ext cx="116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Dual OPF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219450" y="2819400"/>
            <a:ext cx="10668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95650" y="2819400"/>
            <a:ext cx="94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SDP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1371600"/>
            <a:ext cx="60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OPF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5429250" y="2819400"/>
            <a:ext cx="1066800" cy="381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05450" y="2819400"/>
            <a:ext cx="94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R-SDP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7639050" y="2819400"/>
            <a:ext cx="1066800" cy="381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764238" y="2819400"/>
            <a:ext cx="94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SOCP</a:t>
            </a:r>
            <a:endParaRPr lang="en-US" sz="2000" dirty="0"/>
          </a:p>
        </p:txBody>
      </p:sp>
      <p:cxnSp>
        <p:nvCxnSpPr>
          <p:cNvPr id="36" name="Straight Arrow Connector 35"/>
          <p:cNvCxnSpPr>
            <a:stCxn id="8" idx="2"/>
            <a:endCxn id="17" idx="0"/>
          </p:cNvCxnSpPr>
          <p:nvPr/>
        </p:nvCxnSpPr>
        <p:spPr>
          <a:xfrm flipH="1">
            <a:off x="1143000" y="1752600"/>
            <a:ext cx="3514725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2"/>
            <a:endCxn id="19" idx="0"/>
          </p:cNvCxnSpPr>
          <p:nvPr/>
        </p:nvCxnSpPr>
        <p:spPr>
          <a:xfrm flipH="1">
            <a:off x="3752850" y="1752600"/>
            <a:ext cx="904875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  <a:endCxn id="31" idx="0"/>
          </p:cNvCxnSpPr>
          <p:nvPr/>
        </p:nvCxnSpPr>
        <p:spPr>
          <a:xfrm>
            <a:off x="4657725" y="1752600"/>
            <a:ext cx="1304925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2"/>
            <a:endCxn id="33" idx="0"/>
          </p:cNvCxnSpPr>
          <p:nvPr/>
        </p:nvCxnSpPr>
        <p:spPr>
          <a:xfrm>
            <a:off x="4657725" y="1752600"/>
            <a:ext cx="3514725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8006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200" b="1" dirty="0" smtClean="0"/>
              <a:t> </a:t>
            </a:r>
            <a:r>
              <a:rPr lang="en-US" dirty="0" smtClean="0"/>
              <a:t>SDP relaxation has a rank-one solution for: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IEEE systems with 14, 30, 57, 118, 300 buses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European grid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Exactness of SDP relaxation and zero duality gap are equivalent for OPF.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33800"/>
            <a:ext cx="3962400" cy="3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752600" y="3657600"/>
            <a:ext cx="4191000" cy="5334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1143000"/>
            <a:ext cx="8382000" cy="3200400"/>
          </a:xfrm>
          <a:prstGeom prst="rect">
            <a:avLst/>
          </a:prstGeom>
          <a:noFill/>
          <a:ln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208105">
            <a:off x="3620362" y="3406201"/>
            <a:ext cx="379276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Zero Duality Gap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152610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Networks: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  </a:t>
            </a:r>
            <a:r>
              <a:rPr lang="en-US" sz="2000" dirty="0" smtClean="0"/>
              <a:t>Distribution (acyclic)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 Transmission (cyclic)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38200" y="152610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OPF: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 Real-valued (DC)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 Complex-valued (AC)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105400" y="1449908"/>
            <a:ext cx="3429000" cy="11430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1449908"/>
            <a:ext cx="3429000" cy="11430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dirty="0" smtClean="0"/>
              <a:t>DC lines are becoming more deployed (Nordic circuit).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Theory applies to scheduling of EVs charging, control of PV invertors,...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8001000" cy="7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971800" cy="18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AC Transmission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851654"/>
            <a:ext cx="63246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How about AC transmission networks?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dirty="0" smtClean="0"/>
              <a:t>May not be true for every network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Various sufficient conditions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Result 1:</a:t>
            </a:r>
            <a:r>
              <a:rPr lang="en-US" sz="2000" dirty="0" smtClean="0"/>
              <a:t> AC transmission network manipulation: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High performance (lower generation cost)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Easy optimization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Easy market (positive LMPs and existence of eq. pt.)</a:t>
            </a:r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Result 2: </a:t>
            </a:r>
            <a:r>
              <a:rPr lang="en-US" sz="2000" dirty="0" smtClean="0"/>
              <a:t>Reduced computational complexity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4724400"/>
            <a:ext cx="8382000" cy="16002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8382000" cy="19812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562600" y="4724400"/>
            <a:ext cx="3124200" cy="1473679"/>
            <a:chOff x="203068" y="2895600"/>
            <a:chExt cx="4521332" cy="1905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3612624"/>
              <a:ext cx="12954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352800" y="3581400"/>
              <a:ext cx="1143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752600" y="3339048"/>
              <a:ext cx="1600200" cy="6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2600" y="3962400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57500" y="3962400"/>
              <a:ext cx="4953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86000" y="3962400"/>
              <a:ext cx="0" cy="5501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57500" y="3945672"/>
              <a:ext cx="0" cy="5501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0" y="4495800"/>
              <a:ext cx="5715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4250472"/>
              <a:ext cx="0" cy="55012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38200" y="3475464"/>
              <a:ext cx="411480" cy="289560"/>
              <a:chOff x="906780" y="3475464"/>
              <a:chExt cx="411480" cy="289560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906780" y="3475464"/>
                <a:ext cx="274320" cy="274320"/>
              </a:xfrm>
              <a:prstGeom prst="flowChartConnector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1043940" y="3490704"/>
                <a:ext cx="274320" cy="274320"/>
              </a:xfrm>
              <a:prstGeom prst="flowChartConnector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03320" y="3429000"/>
              <a:ext cx="411480" cy="289560"/>
              <a:chOff x="906780" y="3475464"/>
              <a:chExt cx="411480" cy="289560"/>
            </a:xfrm>
          </p:grpSpPr>
          <p:sp>
            <p:nvSpPr>
              <p:cNvPr id="34" name="Flowchart: Connector 33"/>
              <p:cNvSpPr/>
              <p:nvPr/>
            </p:nvSpPr>
            <p:spPr>
              <a:xfrm>
                <a:off x="906780" y="3475464"/>
                <a:ext cx="274320" cy="274320"/>
              </a:xfrm>
              <a:prstGeom prst="flowChartConnector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1043940" y="3490704"/>
                <a:ext cx="274320" cy="274320"/>
              </a:xfrm>
              <a:prstGeom prst="flowChartConnector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3068" y="2960191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Bus-4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1600" y="2895600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Bus-2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71800" y="2895600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Bus-3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0968" y="2968823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Bus-5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0464" y="3886200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Bus-1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95800" y="3352800"/>
              <a:ext cx="0" cy="55012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" y="3337560"/>
              <a:ext cx="0" cy="55012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52800" y="3200400"/>
              <a:ext cx="0" cy="89312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52600" y="3201888"/>
              <a:ext cx="0" cy="89312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6705600" y="3276600"/>
            <a:ext cx="457200" cy="304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Simulations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905000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000" b="1" i="1" dirty="0" smtClean="0"/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2"/>
                </a:solidFill>
              </a:rPr>
              <a:t>Simulations: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Zero duality gap for IEEE 30-bus system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Guarantee zero duality gap for all possible load profiles?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Theoretical side: </a:t>
            </a:r>
            <a:r>
              <a:rPr lang="en-US" dirty="0" smtClean="0"/>
              <a:t>Add 12 phase shifters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Practical side: </a:t>
            </a:r>
            <a:r>
              <a:rPr lang="en-US" dirty="0" smtClean="0"/>
              <a:t>2 phase shifters are enough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IEEE 118-bus system needs no phase shifters (power loss case)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2236113"/>
            <a:ext cx="8229600" cy="2761500"/>
          </a:xfrm>
          <a:prstGeom prst="rect">
            <a:avLst/>
          </a:prstGeom>
          <a:noFill/>
          <a:ln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51500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hree_Bus_Lossy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724400"/>
            <a:ext cx="1752600" cy="17651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OPF With Equality Constraints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" y="1373422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b="1" dirty="0" smtClean="0"/>
              <a:t> Injection region under fixed voltage magnitudes: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lnSpc>
                <a:spcPct val="120000"/>
              </a:lnSpc>
            </a:pPr>
            <a:endParaRPr lang="en-US" sz="2000" b="1" dirty="0" smtClean="0"/>
          </a:p>
        </p:txBody>
      </p:sp>
      <p:pic>
        <p:nvPicPr>
          <p:cNvPr id="24" name="Picture 23" descr="Three_Bus_Lossy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676400"/>
            <a:ext cx="2209800" cy="2146775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4724400" y="2667000"/>
            <a:ext cx="762000" cy="304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1143000"/>
            <a:ext cx="8229600" cy="3048000"/>
          </a:xfrm>
          <a:prstGeom prst="rect">
            <a:avLst/>
          </a:prstGeom>
          <a:noFill/>
          <a:ln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" y="4419600"/>
            <a:ext cx="89154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b="1" dirty="0" smtClean="0"/>
              <a:t> When can we allow equality constraints? </a:t>
            </a:r>
            <a:r>
              <a:rPr lang="en-US" dirty="0" smtClean="0"/>
              <a:t>Need to study Pareto front</a:t>
            </a:r>
            <a:endParaRPr lang="en-US" b="1" dirty="0" smtClean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181600"/>
            <a:ext cx="2057400" cy="73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457200" y="4343400"/>
            <a:ext cx="8229600" cy="2133600"/>
          </a:xfrm>
          <a:prstGeom prst="rect">
            <a:avLst/>
          </a:prstGeom>
          <a:noFill/>
          <a:ln cmpd="sng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67200" y="5410200"/>
            <a:ext cx="762000" cy="304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752600"/>
            <a:ext cx="30958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690" y="1600200"/>
            <a:ext cx="4038600" cy="33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Convexification in Polar Coordinates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76828" y="3431592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421196"/>
            <a:ext cx="8229600" cy="124580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stCxn id="27" idx="1"/>
            <a:endCxn id="27" idx="3"/>
          </p:cNvCxnSpPr>
          <p:nvPr/>
        </p:nvCxnSpPr>
        <p:spPr>
          <a:xfrm>
            <a:off x="457200" y="2044098"/>
            <a:ext cx="82296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7" idx="0"/>
            <a:endCxn id="27" idx="2"/>
          </p:cNvCxnSpPr>
          <p:nvPr/>
        </p:nvCxnSpPr>
        <p:spPr>
          <a:xfrm>
            <a:off x="4572000" y="1421196"/>
            <a:ext cx="0" cy="1245803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9" y="5451657"/>
            <a:ext cx="3886200" cy="7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6" y="2975160"/>
            <a:ext cx="8077200" cy="13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1529457"/>
            <a:ext cx="3894402" cy="4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2214305"/>
            <a:ext cx="3991728" cy="3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6" y="2214305"/>
            <a:ext cx="4011706" cy="3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31167" y="5374789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sz="1600" dirty="0" smtClean="0"/>
              <a:t>Imposed implicitly (thermal, stability, etc.)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Imposed explicitly in the algorithm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3048000" y="1487643"/>
            <a:ext cx="1366349" cy="517839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5023" y="2115302"/>
            <a:ext cx="1459326" cy="517839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357334" y="1476295"/>
            <a:ext cx="1241612" cy="517839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70696" y="2115302"/>
            <a:ext cx="1342721" cy="517839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50307" y="4583650"/>
            <a:ext cx="4653838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Similar to the condition derived in Ross </a:t>
            </a:r>
            <a:r>
              <a:rPr lang="en-US" sz="1600" dirty="0" err="1" smtClean="0"/>
              <a:t>Baldick’s</a:t>
            </a:r>
            <a:r>
              <a:rPr lang="en-US" sz="1600" dirty="0" smtClean="0"/>
              <a:t> book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721441" y="4615448"/>
            <a:ext cx="4911571" cy="456199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2040212">
            <a:off x="5872137" y="4208541"/>
            <a:ext cx="501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1" grpId="0" animBg="1"/>
      <p:bldP spid="42" grpId="0" animBg="1"/>
      <p:bldP spid="2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Convexification in Polar Coordinates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76828" y="3431592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421196"/>
            <a:ext cx="8229600" cy="124580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stCxn id="27" idx="1"/>
            <a:endCxn id="27" idx="3"/>
          </p:cNvCxnSpPr>
          <p:nvPr/>
        </p:nvCxnSpPr>
        <p:spPr>
          <a:xfrm>
            <a:off x="457200" y="2044098"/>
            <a:ext cx="82296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7" idx="0"/>
            <a:endCxn id="27" idx="2"/>
          </p:cNvCxnSpPr>
          <p:nvPr/>
        </p:nvCxnSpPr>
        <p:spPr>
          <a:xfrm>
            <a:off x="4572000" y="1421196"/>
            <a:ext cx="0" cy="1245803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1529457"/>
            <a:ext cx="3894402" cy="4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2214305"/>
            <a:ext cx="3991728" cy="3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67" y="1555167"/>
            <a:ext cx="3991984" cy="38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6" y="2214305"/>
            <a:ext cx="4011706" cy="3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1066800" y="1499886"/>
            <a:ext cx="505047" cy="457200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9814" y="1497809"/>
            <a:ext cx="1295400" cy="459277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5" y="2967899"/>
            <a:ext cx="7793002" cy="1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34" y="5219820"/>
            <a:ext cx="1143000" cy="3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8" y="5583705"/>
            <a:ext cx="2320835" cy="3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9074" y="4987384"/>
            <a:ext cx="92044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Idea: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17469" y="5041422"/>
            <a:ext cx="3505200" cy="124580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44831" y="5040730"/>
            <a:ext cx="393659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Algorithm: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Fix magnitudes and optimize phases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Fix phases and optimize magnitudes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4414231" y="5040730"/>
            <a:ext cx="4117752" cy="124580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2" grpId="0"/>
      <p:bldP spid="24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Acknowledgements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77200" cy="18288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05400" y="1524000"/>
            <a:ext cx="27432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200400"/>
            <a:ext cx="8077200" cy="35052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164771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Caltech: </a:t>
            </a:r>
            <a:r>
              <a:rPr lang="en-US" dirty="0" smtClean="0"/>
              <a:t>Steven Low, Somayeh Sojoudi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Columbia University: </a:t>
            </a:r>
            <a:r>
              <a:rPr lang="en-US" dirty="0" err="1" smtClean="0"/>
              <a:t>Ramtin</a:t>
            </a:r>
            <a:r>
              <a:rPr lang="en-US" dirty="0" smtClean="0"/>
              <a:t> </a:t>
            </a:r>
            <a:r>
              <a:rPr lang="en-US" dirty="0" err="1" smtClean="0"/>
              <a:t>Madani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UC Berkeley: </a:t>
            </a:r>
            <a:r>
              <a:rPr lang="en-US" dirty="0" smtClean="0"/>
              <a:t>David Tse, Baosen Zhang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Stanford University: </a:t>
            </a:r>
            <a:r>
              <a:rPr lang="en-US" dirty="0" smtClean="0"/>
              <a:t>Stephen Boyd, Eric Chu, Matt </a:t>
            </a:r>
            <a:r>
              <a:rPr lang="en-US" dirty="0" err="1"/>
              <a:t>Kranning</a:t>
            </a:r>
            <a:endParaRPr lang="en-US" b="1" dirty="0"/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2128" y="3407806"/>
            <a:ext cx="7739743" cy="317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Lavaei</a:t>
            </a:r>
            <a:r>
              <a:rPr lang="en-US" sz="1400" dirty="0"/>
              <a:t> and S. Low, "Zero Duality Gap in Optimal Power Flow  Problem," IEEE Transactions on Power Systems, 2012.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Lavaei</a:t>
            </a:r>
            <a:r>
              <a:rPr lang="en-US" sz="1400" dirty="0"/>
              <a:t>, D. </a:t>
            </a:r>
            <a:r>
              <a:rPr lang="en-US" sz="1400" dirty="0" err="1"/>
              <a:t>Tse</a:t>
            </a:r>
            <a:r>
              <a:rPr lang="en-US" sz="1400" dirty="0"/>
              <a:t> and B. Zhang, "Geometry of Power Flows in Tree Networks,“  in IEEE Power &amp; Energy Society General Meeting, 2012.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/>
              <a:t>S</a:t>
            </a:r>
            <a:r>
              <a:rPr lang="en-US" sz="1400" dirty="0"/>
              <a:t>. </a:t>
            </a:r>
            <a:r>
              <a:rPr lang="en-US" sz="1400" dirty="0" err="1"/>
              <a:t>Sojoudi</a:t>
            </a:r>
            <a:r>
              <a:rPr lang="en-US" sz="1400" dirty="0"/>
              <a:t> and J. </a:t>
            </a:r>
            <a:r>
              <a:rPr lang="en-US" sz="1400" dirty="0" err="1"/>
              <a:t>Lavaei</a:t>
            </a:r>
            <a:r>
              <a:rPr lang="en-US" sz="1400" dirty="0"/>
              <a:t>, "Physics of Power Networks Makes Hard Optimization Problems Easy To Solve,“ in IEEE Power &amp; Energy Society General Meeting, 2012.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Kraning</a:t>
            </a:r>
            <a:r>
              <a:rPr lang="en-US" sz="1400" dirty="0"/>
              <a:t>, E. Chu,  J. </a:t>
            </a:r>
            <a:r>
              <a:rPr lang="en-US" sz="1400" dirty="0" err="1"/>
              <a:t>Lavaei</a:t>
            </a:r>
            <a:r>
              <a:rPr lang="en-US" sz="1400" dirty="0"/>
              <a:t> and S. Boyd, "Message Passing for Dynamic Network Energy Management," Submitted for publication, 2012.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/>
              <a:t>S</a:t>
            </a:r>
            <a:r>
              <a:rPr lang="en-US" sz="1400" dirty="0"/>
              <a:t>. </a:t>
            </a:r>
            <a:r>
              <a:rPr lang="en-US" sz="1400" dirty="0" err="1"/>
              <a:t>Sojoudi</a:t>
            </a:r>
            <a:r>
              <a:rPr lang="en-US" sz="1400" dirty="0"/>
              <a:t> and J. </a:t>
            </a:r>
            <a:r>
              <a:rPr lang="en-US" sz="1400" dirty="0" err="1"/>
              <a:t>Lavaei</a:t>
            </a:r>
            <a:r>
              <a:rPr lang="en-US" sz="1400" dirty="0"/>
              <a:t>, "</a:t>
            </a:r>
            <a:r>
              <a:rPr lang="en-US" sz="1400" dirty="0" err="1"/>
              <a:t>Semidefinite</a:t>
            </a:r>
            <a:r>
              <a:rPr lang="en-US" sz="1400" dirty="0"/>
              <a:t> Relaxation for Nonlinear Optimization over Graphs with Application to Optimal Power Flow Problem," Working draft, 2012.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dirty="0" smtClean="0"/>
              <a:t>S</a:t>
            </a:r>
            <a:r>
              <a:rPr lang="en-US" sz="1400" dirty="0"/>
              <a:t>. </a:t>
            </a:r>
            <a:r>
              <a:rPr lang="en-US" sz="1400" dirty="0" err="1"/>
              <a:t>Sojoudi</a:t>
            </a:r>
            <a:r>
              <a:rPr lang="en-US" sz="1400" dirty="0"/>
              <a:t> and J. </a:t>
            </a:r>
            <a:r>
              <a:rPr lang="en-US" sz="1400" dirty="0" err="1"/>
              <a:t>Lavaei</a:t>
            </a:r>
            <a:r>
              <a:rPr lang="en-US" sz="1400" dirty="0"/>
              <a:t>, "Convexification of Generalized Network Flow Problem with Application to Optimal Power Flow," Working draft,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Convexification in Polar Coordinates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421196"/>
            <a:ext cx="8229600" cy="124580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stCxn id="27" idx="1"/>
            <a:endCxn id="27" idx="3"/>
          </p:cNvCxnSpPr>
          <p:nvPr/>
        </p:nvCxnSpPr>
        <p:spPr>
          <a:xfrm>
            <a:off x="457200" y="2044098"/>
            <a:ext cx="82296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7" idx="0"/>
            <a:endCxn id="27" idx="2"/>
          </p:cNvCxnSpPr>
          <p:nvPr/>
        </p:nvCxnSpPr>
        <p:spPr>
          <a:xfrm>
            <a:off x="4572000" y="1421196"/>
            <a:ext cx="0" cy="1245803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1529457"/>
            <a:ext cx="3894402" cy="4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" y="2214305"/>
            <a:ext cx="3991728" cy="3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67" y="1555167"/>
            <a:ext cx="3991984" cy="38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6" y="2214305"/>
            <a:ext cx="4011706" cy="3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1066800" y="1499886"/>
            <a:ext cx="505047" cy="457200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72535" y="1449201"/>
            <a:ext cx="2472296" cy="558569"/>
          </a:xfrm>
          <a:prstGeom prst="ellipse">
            <a:avLst/>
          </a:prstGeom>
          <a:solidFill>
            <a:schemeClr val="accent6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2966721"/>
            <a:ext cx="6858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sz="1600" dirty="0" smtClean="0"/>
              <a:t>Can we </a:t>
            </a:r>
            <a:r>
              <a:rPr lang="en-US" sz="1600" u="sng" dirty="0" smtClean="0"/>
              <a:t>jointly</a:t>
            </a:r>
            <a:r>
              <a:rPr lang="en-US" sz="1600" dirty="0" smtClean="0"/>
              <a:t> optimize phases and magnitudes?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50345" y="3739535"/>
            <a:ext cx="3832859" cy="88165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26134" y="4800600"/>
            <a:ext cx="65317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b="1" dirty="0" smtClean="0"/>
              <a:t>Observation 1: </a:t>
            </a:r>
            <a:r>
              <a:rPr lang="en-US" sz="1600" dirty="0"/>
              <a:t>B</a:t>
            </a:r>
            <a:r>
              <a:rPr lang="en-US" sz="1600" dirty="0" smtClean="0"/>
              <a:t>ounding |</a:t>
            </a:r>
            <a:r>
              <a:rPr lang="en-US" sz="1600" i="1" dirty="0" smtClean="0"/>
              <a:t>V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| is the same as bounding </a:t>
            </a:r>
            <a:r>
              <a:rPr lang="en-US" sz="1600" i="1" dirty="0" smtClean="0"/>
              <a:t>X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b="1" dirty="0"/>
              <a:t>Observation </a:t>
            </a:r>
            <a:r>
              <a:rPr lang="en-US" sz="1600" b="1" dirty="0" smtClean="0"/>
              <a:t>2:                                              </a:t>
            </a:r>
            <a:r>
              <a:rPr lang="en-US" sz="1600" dirty="0" smtClean="0"/>
              <a:t>is convex for </a:t>
            </a:r>
            <a:r>
              <a:rPr lang="en-US" sz="1600" dirty="0"/>
              <a:t>a large enough </a:t>
            </a:r>
            <a:r>
              <a:rPr lang="en-US" sz="1600" i="1" dirty="0"/>
              <a:t>m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 smtClean="0"/>
              <a:t> Observation 3:                                              </a:t>
            </a:r>
            <a:r>
              <a:rPr lang="en-US" sz="1600" dirty="0" smtClean="0"/>
              <a:t>is convex for a large enough </a:t>
            </a:r>
            <a:r>
              <a:rPr lang="en-US" sz="1600" i="1" dirty="0" smtClean="0"/>
              <a:t>m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b="1" dirty="0" smtClean="0"/>
              <a:t> Observation 4:</a:t>
            </a:r>
            <a:r>
              <a:rPr lang="en-US" sz="1600" dirty="0" smtClean="0"/>
              <a:t> </a:t>
            </a:r>
            <a:r>
              <a:rPr lang="en-US" sz="1600" dirty="0"/>
              <a:t>|</a:t>
            </a:r>
            <a:r>
              <a:rPr lang="en-US" sz="1600" i="1" dirty="0" smtClean="0"/>
              <a:t>V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|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is convex for </a:t>
            </a:r>
            <a:r>
              <a:rPr lang="en-US" sz="1600" i="1" dirty="0" smtClean="0"/>
              <a:t>m ≤ 2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61" y="4050502"/>
            <a:ext cx="1153233" cy="4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446" y="3690667"/>
            <a:ext cx="2429094" cy="38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Change of variables: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12" y="4136454"/>
            <a:ext cx="2391917" cy="4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793512" y="3745684"/>
            <a:ext cx="3784565" cy="88165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905860" y="3742419"/>
            <a:ext cx="3428421" cy="41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Assumption (implicit or explicit):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6" y="5267490"/>
            <a:ext cx="2077779" cy="33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23" y="5606083"/>
            <a:ext cx="1986779" cy="3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24" grpId="0" animBg="1"/>
      <p:bldP spid="5" grpId="0"/>
      <p:bldP spid="30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Lossy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Stanford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09" y="2966468"/>
            <a:ext cx="2391917" cy="4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7200" y="2743200"/>
            <a:ext cx="8214209" cy="881653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9548" y="2896574"/>
            <a:ext cx="38346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Assumption (implicit or explicit):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75844" y="4736991"/>
            <a:ext cx="8015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Conjecture: </a:t>
            </a:r>
            <a:r>
              <a:rPr lang="en-US" dirty="0" smtClean="0"/>
              <a:t>This assumptions leads to convexification in rectangular coordinates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  (partially proved).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4572000"/>
            <a:ext cx="8214210" cy="1123242"/>
          </a:xfrm>
          <a:prstGeom prst="rect">
            <a:avLst/>
          </a:prstGeom>
          <a:noFill/>
          <a:ln w="444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47699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Relationship between polar and rectangular?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1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Lossless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Stanford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57403"/>
            <a:ext cx="2012476" cy="13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hree_Bus_Flow_3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2214" y="2057400"/>
            <a:ext cx="3008331" cy="1569834"/>
          </a:xfrm>
          <a:prstGeom prst="rect">
            <a:avLst/>
          </a:prstGeom>
        </p:spPr>
      </p:pic>
      <p:pic>
        <p:nvPicPr>
          <p:cNvPr id="33" name="Picture 32" descr="Three_Bus_2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3199" y="2166449"/>
            <a:ext cx="2348917" cy="135173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57200" y="2057400"/>
            <a:ext cx="8234916" cy="1924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536672" y="2937059"/>
            <a:ext cx="44248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5907177" y="2944147"/>
            <a:ext cx="44248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44316" y="3423682"/>
            <a:ext cx="7777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43668" y="3534272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i="1" dirty="0" smtClean="0"/>
              <a:t>P</a:t>
            </a:r>
            <a:r>
              <a:rPr lang="en-US" i="1" baseline="-25000" dirty="0" smtClean="0"/>
              <a:t>12</a:t>
            </a:r>
            <a:r>
              <a:rPr lang="en-US" dirty="0" smtClean="0"/>
              <a:t>,</a:t>
            </a:r>
            <a:r>
              <a:rPr lang="en-US" i="1" dirty="0" smtClean="0"/>
              <a:t>P</a:t>
            </a:r>
            <a:r>
              <a:rPr lang="en-US" i="1" baseline="-25000" dirty="0" smtClean="0"/>
              <a:t>23</a:t>
            </a:r>
            <a:r>
              <a:rPr lang="en-US" dirty="0" smtClean="0"/>
              <a:t>,</a:t>
            </a:r>
            <a:r>
              <a:rPr lang="en-US" i="1" dirty="0" smtClean="0"/>
              <a:t>P</a:t>
            </a:r>
            <a:r>
              <a:rPr lang="en-US" i="1" baseline="-25000" dirty="0" smtClean="0"/>
              <a:t>31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3516" y="352837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Lossless 3 bus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1295400"/>
            <a:ext cx="466012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Consider a lossless AC transmission network.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572000"/>
            <a:ext cx="8254616" cy="8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28724" y="5791200"/>
            <a:ext cx="861527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SDP does not work well on lossless networks.</a:t>
            </a:r>
          </a:p>
        </p:txBody>
      </p:sp>
    </p:spTree>
    <p:extLst>
      <p:ext uri="{BB962C8B-B14F-4D97-AF65-F5344CB8AC3E}">
        <p14:creationId xmlns:p14="http://schemas.microsoft.com/office/powerpoint/2010/main" val="14095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  <p:bldP spid="38" grpId="0" animBg="1"/>
      <p:bldP spid="8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Lossless Networks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Stanford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9600" y="27432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Solution: </a:t>
            </a:r>
            <a:r>
              <a:rPr lang="en-US" dirty="0" smtClean="0"/>
              <a:t>Penalize the rank constraint in the objective: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533400" y="2667000"/>
            <a:ext cx="8077200" cy="129540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2209800" cy="5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352800"/>
            <a:ext cx="4572000" cy="53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/>
          <p:nvPr/>
        </p:nvSpPr>
        <p:spPr>
          <a:xfrm>
            <a:off x="3048000" y="3505200"/>
            <a:ext cx="5444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4419600"/>
            <a:ext cx="8229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Simulation for a 10-bus cycle: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1) </a:t>
            </a:r>
            <a:r>
              <a:rPr lang="en-US" dirty="0" smtClean="0"/>
              <a:t>W has 8 nonzero </a:t>
            </a:r>
            <a:r>
              <a:rPr lang="en-US" dirty="0" err="1" smtClean="0"/>
              <a:t>eigs</a:t>
            </a:r>
            <a:r>
              <a:rPr lang="en-US" dirty="0" smtClean="0"/>
              <a:t>, but the regularization kills 7 of all (zero duality gap).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2) </a:t>
            </a:r>
            <a:r>
              <a:rPr lang="en-US" dirty="0" smtClean="0"/>
              <a:t>This regularization is guaranteed to kill all but 1-2 </a:t>
            </a:r>
            <a:r>
              <a:rPr lang="en-US" dirty="0" err="1" smtClean="0"/>
              <a:t>eigs</a:t>
            </a:r>
            <a:r>
              <a:rPr lang="en-US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/>
              <a:t>3) </a:t>
            </a:r>
            <a:r>
              <a:rPr lang="en-US" dirty="0" smtClean="0"/>
              <a:t>Randomized “M” gives us the correct answer (nonzero duality gap).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33400" y="4343400"/>
            <a:ext cx="8077200" cy="1981200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95400"/>
            <a:ext cx="8077200" cy="10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5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Conclusions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828800"/>
            <a:ext cx="8305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1000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/>
              <a:t>Focus: </a:t>
            </a:r>
            <a:r>
              <a:rPr lang="en-US" dirty="0" smtClean="0"/>
              <a:t>OPF with a 50-year history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/>
              <a:t>Goal: </a:t>
            </a:r>
            <a:r>
              <a:rPr lang="en-US" dirty="0" smtClean="0"/>
              <a:t>Find a global solution efficiently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Obtained provably global solutions for many practical OPFs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Developed various theories for distribution and transmission networks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Several companies working on these ideas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1350264"/>
            <a:ext cx="8153400" cy="26670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Power Networks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(CDC 10,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Allerton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10, ACC 11, TPS 11, ACC 12, PGM 12)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jly\AppData\Local\Microsoft\Windows\Temporary Internet Files\Low\Content.IE5\PX3ZGCI9\30bus600[1]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4419600" cy="28199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1066800"/>
            <a:ext cx="3886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1447800"/>
            <a:ext cx="3124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Optimizations: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Resource allocation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State estimation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Scheduling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/>
              <a:t>Issue: </a:t>
            </a:r>
            <a:r>
              <a:rPr lang="en-US" sz="2000" dirty="0" smtClean="0"/>
              <a:t>Nonlinearities</a:t>
            </a:r>
          </a:p>
          <a:p>
            <a:r>
              <a:rPr lang="en-US" sz="2000" dirty="0" smtClean="0"/>
              <a:t>(power quadratic in voltage) 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Transition from traditional grid to smart grid: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More variables (10X)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 Time constraints (100X)</a:t>
            </a:r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1371600"/>
            <a:ext cx="4800600" cy="3124200"/>
          </a:xfrm>
          <a:prstGeom prst="rect">
            <a:avLst/>
          </a:prstGeom>
          <a:noFill/>
          <a:ln w="444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Resource Allocation: Optimal Power Flow (OPF)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914400" y="4800600"/>
            <a:ext cx="7239000" cy="13716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OPF: </a:t>
            </a:r>
            <a:r>
              <a:rPr lang="en-US" sz="2200" dirty="0" smtClean="0">
                <a:solidFill>
                  <a:schemeClr val="tx1"/>
                </a:solidFill>
              </a:rPr>
              <a:t>Given constant-power loads, find optimal </a:t>
            </a:r>
            <a:r>
              <a:rPr lang="en-US" sz="2200" i="1" dirty="0" smtClean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’s subject to: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 Demand constraints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 Constraints on </a:t>
            </a:r>
            <a:r>
              <a:rPr lang="en-US" sz="2200" i="1" dirty="0" smtClean="0">
                <a:solidFill>
                  <a:schemeClr val="tx1"/>
                </a:solidFill>
              </a:rPr>
              <a:t>V</a:t>
            </a:r>
            <a:r>
              <a:rPr lang="en-US" sz="2200" dirty="0" smtClean="0">
                <a:solidFill>
                  <a:schemeClr val="tx1"/>
                </a:solidFill>
              </a:rPr>
              <a:t>’s, </a:t>
            </a:r>
            <a:r>
              <a:rPr lang="en-US" sz="2200" i="1" dirty="0" smtClean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’s, and </a:t>
            </a:r>
            <a:r>
              <a:rPr lang="en-US" sz="2200" i="1" dirty="0" smtClean="0">
                <a:solidFill>
                  <a:schemeClr val="tx1"/>
                </a:solidFill>
              </a:rPr>
              <a:t>Q</a:t>
            </a:r>
            <a:r>
              <a:rPr lang="en-US" sz="2200" dirty="0" smtClean="0">
                <a:solidFill>
                  <a:schemeClr val="tx1"/>
                </a:solidFill>
              </a:rPr>
              <a:t>’s.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362200"/>
            <a:ext cx="32204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7842670" y="2514600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55" name="Rectangle 54"/>
          <p:cNvSpPr/>
          <p:nvPr/>
        </p:nvSpPr>
        <p:spPr>
          <a:xfrm>
            <a:off x="4648200" y="3733800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Complex power = </a:t>
            </a:r>
            <a:r>
              <a:rPr lang="en-US" i="1" dirty="0" smtClean="0"/>
              <a:t>VI</a:t>
            </a:r>
            <a:r>
              <a:rPr lang="en-US" baseline="30000" dirty="0" smtClean="0"/>
              <a:t>*</a:t>
            </a:r>
            <a:r>
              <a:rPr lang="en-US" dirty="0" smtClean="0"/>
              <a:t>=</a:t>
            </a:r>
            <a:r>
              <a:rPr lang="en-US" i="1" dirty="0" smtClean="0"/>
              <a:t>P + Q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1143000" y="3505200"/>
            <a:ext cx="1752600" cy="6858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419600" y="2286000"/>
            <a:ext cx="3276600" cy="13716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20036251">
            <a:off x="3504982" y="3536069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>
            <a:spLocks noChangeAspect="1"/>
          </p:cNvSpPr>
          <p:nvPr/>
        </p:nvSpPr>
        <p:spPr>
          <a:xfrm rot="-5400000">
            <a:off x="5848845" y="2852928"/>
            <a:ext cx="480060" cy="1666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2819400"/>
            <a:ext cx="100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6" grpId="0" animBg="1"/>
      <p:bldP spid="59" grpId="0" animBg="1"/>
      <p:bldP spid="60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Broad Interest in Optimal Power Flow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082219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0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Interested companies: ISOs, TSOs, RTOs, Utilities, FERC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dirty="0" smtClean="0"/>
              <a:t>OPF solved on different time scales: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Electricity market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Real-time operation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Security assessment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Transmission planning</a:t>
            </a:r>
          </a:p>
          <a:p>
            <a:pPr lvl="1"/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dirty="0" smtClean="0"/>
              <a:t>Existing methods based on linearization or local search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Can save </a:t>
            </a:r>
            <a:r>
              <a:rPr lang="en-US" sz="2000" b="1" dirty="0" smtClean="0">
                <a:solidFill>
                  <a:srgbClr val="C00000"/>
                </a:solidFill>
              </a:rPr>
              <a:t>$$$ </a:t>
            </a:r>
            <a:r>
              <a:rPr lang="en-US" sz="2000" dirty="0" smtClean="0"/>
              <a:t>if solved efficiently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Huge literature since 1962 by power, OR and Econ people</a:t>
            </a:r>
          </a:p>
          <a:p>
            <a:pPr>
              <a:buFont typeface="Wingdings" pitchFamily="2" charset="2"/>
              <a:buChar char="q"/>
            </a:pPr>
            <a:endParaRPr lang="en-US" sz="1000" dirty="0" smtClean="0"/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r>
              <a:rPr lang="en-US" sz="2000" b="1" dirty="0" smtClean="0"/>
              <a:t>  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9600" y="5486400"/>
            <a:ext cx="8229600" cy="6858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Recent conference by Federal Energy Regulatory Commission about OPF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Local Solutions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28788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905000" y="4800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Local solution: $1502                     Global solution: $338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67200" y="29718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259080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OPF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19400"/>
            <a:ext cx="2895600" cy="8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38800" y="3200400"/>
            <a:ext cx="2895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47244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7800" y="19812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endParaRPr lang="en-US" b="1" i="1" baseline="-25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438400" y="19812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endParaRPr lang="en-US" b="1" i="1" baseline="-25000" dirty="0" smtClean="0"/>
          </a:p>
        </p:txBody>
      </p:sp>
      <p:sp>
        <p:nvSpPr>
          <p:cNvPr id="24" name="Right Arrow 23"/>
          <p:cNvSpPr/>
          <p:nvPr/>
        </p:nvSpPr>
        <p:spPr>
          <a:xfrm rot="5400000">
            <a:off x="1243584" y="21717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2807208" y="21717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4571999"/>
            <a:ext cx="8153400" cy="838201"/>
          </a:xfrm>
          <a:prstGeom prst="rect">
            <a:avLst/>
          </a:prstGeom>
          <a:noFill/>
          <a:ln w="4445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  <p:bldP spid="12" grpId="0"/>
      <p:bldP spid="15" grpId="0" animBg="1"/>
      <p:bldP spid="16" grpId="0" animBg="1"/>
      <p:bldP spid="19" grpId="0"/>
      <p:bldP spid="23" grpId="0"/>
      <p:bldP spid="24" grpId="0" animBg="1"/>
      <p:bldP spid="2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Local Solutions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1905000"/>
            <a:ext cx="4000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000" b="1" i="1" dirty="0" smtClean="0"/>
          </a:p>
          <a:p>
            <a:r>
              <a:rPr lang="en-US" dirty="0" smtClean="0"/>
              <a:t> </a:t>
            </a:r>
            <a:r>
              <a:rPr lang="en-US" i="1" dirty="0" smtClean="0"/>
              <a:t>Anya Castillo et al. </a:t>
            </a:r>
            <a:endParaRPr lang="en-US" b="1" dirty="0" smtClean="0"/>
          </a:p>
          <a:p>
            <a:r>
              <a:rPr lang="en-US" sz="2000" b="1" dirty="0" smtClean="0"/>
              <a:t>  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3962400" cy="282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3429000" cy="27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2133600"/>
            <a:ext cx="4000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000" b="1" i="1" dirty="0" smtClean="0"/>
          </a:p>
          <a:p>
            <a:r>
              <a:rPr lang="en-US" dirty="0" smtClean="0"/>
              <a:t>Ian </a:t>
            </a:r>
            <a:r>
              <a:rPr lang="en-US" dirty="0" err="1" smtClean="0"/>
              <a:t>Hiskens</a:t>
            </a:r>
            <a:r>
              <a:rPr lang="en-US" dirty="0" smtClean="0"/>
              <a:t> from </a:t>
            </a:r>
            <a:r>
              <a:rPr lang="en-US" dirty="0" err="1" smtClean="0"/>
              <a:t>Umich</a:t>
            </a:r>
            <a:r>
              <a:rPr lang="en-US" dirty="0" smtClean="0"/>
              <a:t>:</a:t>
            </a:r>
            <a:endParaRPr lang="en-US" b="1" dirty="0" smtClean="0"/>
          </a:p>
          <a:p>
            <a:r>
              <a:rPr lang="en-US" sz="2000" b="1" dirty="0" smtClean="0"/>
              <a:t>  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7200" y="1295400"/>
            <a:ext cx="8229600" cy="6858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Source of Difficulty: </a:t>
            </a:r>
            <a:r>
              <a:rPr lang="en-US" dirty="0" smtClean="0">
                <a:solidFill>
                  <a:schemeClr val="tx1"/>
                </a:solidFill>
              </a:rPr>
              <a:t>Power is quadratic in terms of complex voltages.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723692"/>
            <a:ext cx="5638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Study of local solutions by </a:t>
            </a:r>
            <a:r>
              <a:rPr sz="2000" dirty="0" smtClean="0"/>
              <a:t>Edinburgh</a:t>
            </a:r>
            <a:r>
              <a:rPr lang="en-US" sz="2000" dirty="0" smtClean="0"/>
              <a:t>’</a:t>
            </a:r>
            <a:r>
              <a:rPr lang="en-US" sz="2000" dirty="0" err="1" smtClean="0"/>
              <a:t>s</a:t>
            </a:r>
            <a:r>
              <a:rPr lang="en-US" sz="2000" dirty="0" smtClean="0"/>
              <a:t> group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Summary of Results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056686"/>
            <a:ext cx="6324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b="1" i="1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 sufficient condition to globally solve OPF: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 Numerous randomly generated systems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 IEEE systems with 14, 30, 57, 118, 300 buses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 European grid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Various theories: </a:t>
            </a:r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 smtClean="0"/>
              <a:t>holds widely in practice 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r>
              <a:rPr lang="en-US" sz="2000" b="1" dirty="0" smtClean="0"/>
              <a:t>  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1502658"/>
            <a:ext cx="815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/>
              <a:t>Project 1:</a:t>
            </a:r>
            <a:r>
              <a:rPr lang="en-US" sz="1700" dirty="0" smtClean="0">
                <a:solidFill>
                  <a:srgbClr val="7030A0"/>
                </a:solidFill>
              </a:rPr>
              <a:t>  </a:t>
            </a:r>
            <a:r>
              <a:rPr lang="en-US" sz="1700" b="1" dirty="0" smtClean="0">
                <a:solidFill>
                  <a:srgbClr val="002060"/>
                </a:solidFill>
              </a:rPr>
              <a:t>How to solve a given OPF in polynomial time? </a:t>
            </a:r>
            <a:r>
              <a:rPr lang="en-US" sz="1300" dirty="0" smtClean="0">
                <a:solidFill>
                  <a:srgbClr val="002060"/>
                </a:solidFill>
              </a:rPr>
              <a:t>(joint work with Steven Low)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282988"/>
            <a:ext cx="82296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43200"/>
            <a:ext cx="2103120" cy="10933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96000" y="2667000"/>
            <a:ext cx="2438400" cy="1295400"/>
          </a:xfrm>
          <a:prstGeom prst="rect">
            <a:avLst/>
          </a:prstGeom>
          <a:solidFill>
            <a:schemeClr val="accent1">
              <a:alpha val="17000"/>
            </a:schemeClr>
          </a:solidFill>
          <a:ln w="254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077200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Distribution networks are fine.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Every transmission network can be turned into a good one.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4958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/>
              <a:t>Project 2: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Find network topologies over which optimization is easy? </a:t>
            </a:r>
            <a:r>
              <a:rPr lang="en-US" sz="1300" dirty="0" smtClean="0">
                <a:solidFill>
                  <a:srgbClr val="002060"/>
                </a:solidFill>
              </a:rPr>
              <a:t>(joint work with Somayeh Sojoudi,  David Tse and Baosen Zhang)</a:t>
            </a:r>
            <a:endParaRPr lang="en-US" sz="1300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419600"/>
            <a:ext cx="8153400" cy="8382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Summary of Results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Javad Lavaei, Columbia University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55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526270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/>
              <a:t>Project 3: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How to design a distributed algorithm for solving OPF? </a:t>
            </a:r>
            <a:r>
              <a:rPr lang="en-US" sz="1300" dirty="0" smtClean="0">
                <a:solidFill>
                  <a:srgbClr val="002060"/>
                </a:solidFill>
              </a:rPr>
              <a:t>(joint work with Stephen Boyd, Eric Chu and Matt </a:t>
            </a:r>
            <a:r>
              <a:rPr lang="en-US" sz="1300" dirty="0" err="1" smtClean="0">
                <a:solidFill>
                  <a:srgbClr val="002060"/>
                </a:solidFill>
              </a:rPr>
              <a:t>Kranning</a:t>
            </a:r>
            <a:r>
              <a:rPr lang="en-US" sz="1300" dirty="0" smtClean="0">
                <a:solidFill>
                  <a:srgbClr val="002060"/>
                </a:solidFill>
              </a:rPr>
              <a:t>)</a:t>
            </a:r>
            <a:r>
              <a:rPr lang="en-US" sz="13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350064"/>
            <a:ext cx="83058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A practical (infinitely) parallelizable algorithm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It solves 10,000-bus OPF in 0.85 seconds on a single core machine.</a:t>
            </a:r>
            <a:r>
              <a:rPr lang="en-US" b="1" dirty="0" smtClean="0"/>
              <a:t>  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57200" y="1371600"/>
            <a:ext cx="81534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4510206"/>
            <a:ext cx="8153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Project 5</a:t>
            </a:r>
            <a:r>
              <a:rPr lang="en-US" sz="1700" b="1" dirty="0" smtClean="0"/>
              <a:t>: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How to relate the polynomial-time solvability of an optimization to its structural properties? </a:t>
            </a:r>
            <a:r>
              <a:rPr lang="en-US" sz="1300" dirty="0" smtClean="0">
                <a:solidFill>
                  <a:srgbClr val="002060"/>
                </a:solidFill>
              </a:rPr>
              <a:t>(joint work with Somayeh Sojoudi)</a:t>
            </a:r>
            <a:r>
              <a:rPr lang="en-US" sz="1300" dirty="0" smtClean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653206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Project 6</a:t>
            </a:r>
            <a:r>
              <a:rPr lang="en-US" sz="1700" b="1" dirty="0" smtClean="0"/>
              <a:t>: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How to solve generalized network flow (CS problem)? </a:t>
            </a:r>
            <a:r>
              <a:rPr lang="en-US" sz="1300" dirty="0" smtClean="0">
                <a:solidFill>
                  <a:srgbClr val="002060"/>
                </a:solidFill>
              </a:rPr>
              <a:t>(joint work with Somayeh Sojoudi)</a:t>
            </a:r>
            <a:r>
              <a:rPr lang="en-US" sz="1300" dirty="0" smtClean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486400"/>
            <a:ext cx="81534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3583670"/>
            <a:ext cx="8153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 smtClean="0"/>
              <a:t>Project 4:</a:t>
            </a:r>
            <a:r>
              <a:rPr lang="en-US" sz="1700" dirty="0" smtClean="0">
                <a:solidFill>
                  <a:srgbClr val="002060"/>
                </a:solidFill>
              </a:rPr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How to do optimization for mesh networks? </a:t>
            </a:r>
            <a:r>
              <a:rPr lang="en-US" sz="1300" dirty="0" smtClean="0">
                <a:solidFill>
                  <a:srgbClr val="002060"/>
                </a:solidFill>
              </a:rPr>
              <a:t>(joint work with </a:t>
            </a:r>
            <a:r>
              <a:rPr lang="en-US" sz="1300" dirty="0" err="1" smtClean="0">
                <a:solidFill>
                  <a:srgbClr val="002060"/>
                </a:solidFill>
              </a:rPr>
              <a:t>Ramtin</a:t>
            </a:r>
            <a:r>
              <a:rPr lang="en-US" sz="1300" dirty="0" smtClean="0">
                <a:solidFill>
                  <a:srgbClr val="002060"/>
                </a:solidFill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</a:rPr>
              <a:t>Madani</a:t>
            </a:r>
            <a:r>
              <a:rPr lang="en-US" sz="1300" dirty="0" smtClean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4419600"/>
            <a:ext cx="81534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" y="3352800"/>
            <a:ext cx="8153400" cy="762000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 animBg="1"/>
      <p:bldP spid="15" grpId="0"/>
      <p:bldP spid="2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9965</TotalTime>
  <Words>1292</Words>
  <Application>Microsoft Office PowerPoint</Application>
  <PresentationFormat>On-screen Show (4:3)</PresentationFormat>
  <Paragraphs>301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Javad Lavaei  Department of Electrical Engineering Columbia University  </vt:lpstr>
      <vt:lpstr>PowerPoint Presentation</vt:lpstr>
      <vt:lpstr>Power Networks (CDC 10, Allerton 10, ACC 11, TPS 11, ACC 12, PGM 12)</vt:lpstr>
      <vt:lpstr>Resource Allocation: Optimal Power Flow (OPF)</vt:lpstr>
      <vt:lpstr>Broad Interest in Optimal Power Flow</vt:lpstr>
      <vt:lpstr>Local Solutions</vt:lpstr>
      <vt:lpstr>Local Solutions</vt:lpstr>
      <vt:lpstr>Summary of Results</vt:lpstr>
      <vt:lpstr>Summary of Results</vt:lpstr>
      <vt:lpstr>Geometric Intuition: Two-Generator Network</vt:lpstr>
      <vt:lpstr>Optimal Power Flow</vt:lpstr>
      <vt:lpstr>Optimal Power Flow</vt:lpstr>
      <vt:lpstr>Various Relaxations</vt:lpstr>
      <vt:lpstr>Zero Duality Gap</vt:lpstr>
      <vt:lpstr>AC Transmission Networks</vt:lpstr>
      <vt:lpstr>Simulations</vt:lpstr>
      <vt:lpstr>OPF With Equality Constraints</vt:lpstr>
      <vt:lpstr>Convexification in Polar Coordinates</vt:lpstr>
      <vt:lpstr>Convexification in Polar Coordinates</vt:lpstr>
      <vt:lpstr>Convexification in Polar Coordinates</vt:lpstr>
      <vt:lpstr>Lossy Networks</vt:lpstr>
      <vt:lpstr>Lossless Networks</vt:lpstr>
      <vt:lpstr>Lossless Networks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Synthesis of Electrical Circuits</dc:title>
  <dc:creator>jly</dc:creator>
  <cp:lastModifiedBy>Columbia University</cp:lastModifiedBy>
  <cp:revision>858</cp:revision>
  <dcterms:created xsi:type="dcterms:W3CDTF">2013-03-16T23:39:22Z</dcterms:created>
  <dcterms:modified xsi:type="dcterms:W3CDTF">2013-03-25T17:17:03Z</dcterms:modified>
</cp:coreProperties>
</file>