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50" r:id="rId2"/>
    <p:sldId id="415" r:id="rId3"/>
    <p:sldId id="448" r:id="rId4"/>
    <p:sldId id="461" r:id="rId5"/>
    <p:sldId id="462" r:id="rId6"/>
    <p:sldId id="465" r:id="rId7"/>
    <p:sldId id="468" r:id="rId8"/>
    <p:sldId id="472" r:id="rId9"/>
    <p:sldId id="474" r:id="rId10"/>
    <p:sldId id="476" r:id="rId11"/>
    <p:sldId id="475" r:id="rId12"/>
    <p:sldId id="477" r:id="rId13"/>
    <p:sldId id="478" r:id="rId14"/>
    <p:sldId id="479" r:id="rId15"/>
    <p:sldId id="480" r:id="rId16"/>
    <p:sldId id="481" r:id="rId17"/>
    <p:sldId id="470" r:id="rId18"/>
    <p:sldId id="471" r:id="rId19"/>
    <p:sldId id="38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66" autoAdjust="0"/>
    <p:restoredTop sz="68841" autoAdjust="0"/>
  </p:normalViewPr>
  <p:slideViewPr>
    <p:cSldViewPr>
      <p:cViewPr varScale="1">
        <p:scale>
          <a:sx n="91" d="100"/>
          <a:sy n="91" d="100"/>
        </p:scale>
        <p:origin x="-84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43088-02A3-4F13-8E66-C0D833058CD8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18D4C-C55A-457A-AD61-F54AEDF2C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590155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8D4C-C55A-457A-AD61-F54AEDF2C74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8D4C-C55A-457A-AD61-F54AEDF2C74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8D4C-C55A-457A-AD61-F54AEDF2C74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8D4C-C55A-457A-AD61-F54AEDF2C74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8D4C-C55A-457A-AD61-F54AEDF2C74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8D4C-C55A-457A-AD61-F54AEDF2C74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8D4C-C55A-457A-AD61-F54AEDF2C74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8D4C-C55A-457A-AD61-F54AEDF2C74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8D4C-C55A-457A-AD61-F54AEDF2C74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8D4C-C55A-457A-AD61-F54AEDF2C74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8D4C-C55A-457A-AD61-F54AEDF2C74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8D4C-C55A-457A-AD61-F54AEDF2C74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8D4C-C55A-457A-AD61-F54AEDF2C74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8D4C-C55A-457A-AD61-F54AEDF2C74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8D4C-C55A-457A-AD61-F54AEDF2C74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8D4C-C55A-457A-AD61-F54AEDF2C74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8D4C-C55A-457A-AD61-F54AEDF2C74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8D4C-C55A-457A-AD61-F54AEDF2C74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13A2-03C1-460E-9801-2D59281CA812}" type="datetime1">
              <a:rPr lang="en-US" smtClean="0"/>
              <a:pPr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Javad Lavaei, Caltech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36F8-6775-4FF8-979F-8112D584A1EA}" type="datetime1">
              <a:rPr lang="en-US" smtClean="0"/>
              <a:pPr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Javad Lavaei, Caltech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FA81-4BAB-4AB5-904B-A0E7F7DC654C}" type="datetime1">
              <a:rPr lang="en-US" smtClean="0"/>
              <a:pPr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Javad Lavaei, Caltech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15A5-E987-46F5-A7B9-1D39E83DCD28}" type="datetime1">
              <a:rPr lang="en-US" smtClean="0"/>
              <a:pPr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Javad Lavaei, Caltech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7D38-D263-498E-A334-D85E94163DD7}" type="datetime1">
              <a:rPr lang="en-US" smtClean="0"/>
              <a:pPr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Javad Lavaei, Caltech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C7053-816D-4218-BE6D-CE24B270FC7A}" type="datetime1">
              <a:rPr lang="en-US" smtClean="0"/>
              <a:pPr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Javad Lavaei, Caltech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12BE-20DA-400F-87FC-F1C17DD93AFD}" type="datetime1">
              <a:rPr lang="en-US" smtClean="0"/>
              <a:pPr/>
              <a:t>10/18/2013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Javad Lavaei, Caltech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2A20-8BD4-4493-B10F-E9CEB882420D}" type="datetime1">
              <a:rPr lang="en-US" smtClean="0"/>
              <a:pPr/>
              <a:t>10/18/2013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Javad Lavaei, Caltech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E439-88F1-4F22-A0B9-A2E554D94952}" type="datetime1">
              <a:rPr lang="en-US" smtClean="0"/>
              <a:pPr/>
              <a:t>10/18/2013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Javad Lavaei, Caltech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F42B-67D1-4AD5-B556-99639B2A57FA}" type="datetime1">
              <a:rPr lang="en-US" smtClean="0"/>
              <a:pPr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Javad Lavaei, Caltech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8A6AC-3BDD-44F6-9189-D127DABC1BF2}" type="datetime1">
              <a:rPr lang="en-US" smtClean="0"/>
              <a:pPr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Javad Lavaei, Caltech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3BB6A-5AD6-467A-BE0E-A07D8A271FA6}" type="datetime1">
              <a:rPr lang="en-US" smtClean="0"/>
              <a:pPr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Javad Lavaei, Caltech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emf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25908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3200" b="1" dirty="0" err="1">
                <a:solidFill>
                  <a:prstClr val="black"/>
                </a:solidFill>
              </a:rPr>
              <a:t>Javad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Lavaei</a:t>
            </a:r>
            <a:r>
              <a:rPr lang="en-US" sz="3200" b="1" dirty="0">
                <a:solidFill>
                  <a:prstClr val="black"/>
                </a:solidFill>
              </a:rPr>
              <a:t/>
            </a:r>
            <a:br>
              <a:rPr lang="en-US" sz="3200" b="1" dirty="0">
                <a:solidFill>
                  <a:prstClr val="black"/>
                </a:solidFill>
              </a:rPr>
            </a:br>
            <a:r>
              <a:rPr lang="en-US" sz="3200" b="1" dirty="0">
                <a:solidFill>
                  <a:prstClr val="black"/>
                </a:solidFill>
              </a:rPr>
              <a:t/>
            </a:r>
            <a:br>
              <a:rPr lang="en-US" sz="3200" b="1" dirty="0">
                <a:solidFill>
                  <a:prstClr val="black"/>
                </a:solidFill>
              </a:rPr>
            </a:br>
            <a:r>
              <a:rPr lang="en-US" sz="2200" dirty="0">
                <a:solidFill>
                  <a:prstClr val="black"/>
                </a:solidFill>
              </a:rPr>
              <a:t>Department of Electrical Engineering</a:t>
            </a:r>
            <a:br>
              <a:rPr lang="en-US" sz="2200" dirty="0">
                <a:solidFill>
                  <a:prstClr val="black"/>
                </a:solidFill>
              </a:rPr>
            </a:br>
            <a:r>
              <a:rPr lang="en-US" sz="2200" dirty="0">
                <a:solidFill>
                  <a:prstClr val="black"/>
                </a:solidFill>
              </a:rPr>
              <a:t>Columbia University</a:t>
            </a:r>
            <a:br>
              <a:rPr lang="en-US" sz="2200" dirty="0">
                <a:solidFill>
                  <a:prstClr val="black"/>
                </a:solidFill>
              </a:rPr>
            </a:br>
            <a:r>
              <a:rPr lang="en-US" sz="2200" dirty="0">
                <a:solidFill>
                  <a:prstClr val="black"/>
                </a:solidFill>
              </a:rPr>
              <a:t/>
            </a:r>
            <a:br>
              <a:rPr lang="en-US" sz="2200" dirty="0">
                <a:solidFill>
                  <a:prstClr val="black"/>
                </a:solidFill>
              </a:rPr>
            </a:br>
            <a:r>
              <a:rPr lang="en-US" sz="1800" dirty="0">
                <a:solidFill>
                  <a:prstClr val="black"/>
                </a:solidFill>
              </a:rPr>
              <a:t>Joint work with </a:t>
            </a:r>
            <a:r>
              <a:rPr lang="en-US" sz="1800" b="1" dirty="0" err="1">
                <a:solidFill>
                  <a:prstClr val="black"/>
                </a:solidFill>
              </a:rPr>
              <a:t>Somayeh</a:t>
            </a:r>
            <a:r>
              <a:rPr lang="en-US" sz="1800" b="1" dirty="0">
                <a:solidFill>
                  <a:prstClr val="black"/>
                </a:solidFill>
              </a:rPr>
              <a:t> </a:t>
            </a:r>
            <a:r>
              <a:rPr lang="en-US" sz="1800" b="1" dirty="0" err="1" smtClean="0">
                <a:solidFill>
                  <a:prstClr val="black"/>
                </a:solidFill>
              </a:rPr>
              <a:t>Sojoudi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990600"/>
            <a:ext cx="8534400" cy="14478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Convexification of Optimal Power Flow Problem by Means of Phase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Shifters</a:t>
            </a:r>
            <a:endParaRPr lang="en-US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columbia_university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5029200"/>
            <a:ext cx="1676400" cy="1346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518" y="2876550"/>
            <a:ext cx="1563174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Two-Bus Network</a:t>
            </a:r>
            <a:endParaRPr lang="en-US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3400" y="1371600"/>
            <a:ext cx="4337469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 Two-bus network with power constraints: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8864" y="2743200"/>
            <a:ext cx="1692873" cy="138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9565" y="2743200"/>
            <a:ext cx="15793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973020" y="2590800"/>
            <a:ext cx="44040" cy="132600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005405" y="3886200"/>
            <a:ext cx="1439679" cy="3060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73020" y="2362200"/>
            <a:ext cx="6975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 smtClean="0"/>
              <a:t>P</a:t>
            </a:r>
            <a:r>
              <a:rPr lang="en-US" sz="2200" i="1" baseline="-25000" dirty="0" smtClean="0"/>
              <a:t>1</a:t>
            </a:r>
            <a:endParaRPr lang="en-US" sz="2200" i="1" dirty="0"/>
          </a:p>
        </p:txBody>
      </p:sp>
      <p:sp>
        <p:nvSpPr>
          <p:cNvPr id="18" name="Rectangle 17"/>
          <p:cNvSpPr/>
          <p:nvPr/>
        </p:nvSpPr>
        <p:spPr>
          <a:xfrm>
            <a:off x="2445084" y="3657600"/>
            <a:ext cx="4767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 smtClean="0"/>
              <a:t>P</a:t>
            </a:r>
            <a:r>
              <a:rPr lang="en-US" sz="2200" i="1" baseline="-25000" dirty="0" smtClean="0"/>
              <a:t>2</a:t>
            </a:r>
            <a:endParaRPr lang="en-US" sz="2200" i="1" dirty="0"/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3893277" y="2514600"/>
            <a:ext cx="44040" cy="132600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925662" y="3810000"/>
            <a:ext cx="1439679" cy="3060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893277" y="2428461"/>
            <a:ext cx="6975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 smtClean="0"/>
              <a:t>P</a:t>
            </a:r>
            <a:r>
              <a:rPr lang="en-US" sz="2200" i="1" baseline="-25000" dirty="0" smtClean="0"/>
              <a:t>1</a:t>
            </a:r>
            <a:endParaRPr lang="en-US" sz="2200" i="1" dirty="0"/>
          </a:p>
        </p:txBody>
      </p:sp>
      <p:sp>
        <p:nvSpPr>
          <p:cNvPr id="43" name="Rectangle 42"/>
          <p:cNvSpPr/>
          <p:nvPr/>
        </p:nvSpPr>
        <p:spPr>
          <a:xfrm>
            <a:off x="5365341" y="3581400"/>
            <a:ext cx="4767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 smtClean="0"/>
              <a:t>P</a:t>
            </a:r>
            <a:r>
              <a:rPr lang="en-US" sz="2200" i="1" baseline="-25000" dirty="0" smtClean="0"/>
              <a:t>2</a:t>
            </a:r>
            <a:endParaRPr lang="en-US" sz="2200" i="1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6653978" y="2448339"/>
            <a:ext cx="44040" cy="132600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686364" y="3743739"/>
            <a:ext cx="1439679" cy="3060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653978" y="2362200"/>
            <a:ext cx="6975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 smtClean="0"/>
              <a:t>P</a:t>
            </a:r>
            <a:r>
              <a:rPr lang="en-US" sz="2200" i="1" baseline="-25000" dirty="0" smtClean="0"/>
              <a:t>1</a:t>
            </a:r>
            <a:endParaRPr lang="en-US" sz="2200" i="1" dirty="0"/>
          </a:p>
        </p:txBody>
      </p:sp>
      <p:sp>
        <p:nvSpPr>
          <p:cNvPr id="47" name="Rectangle 46"/>
          <p:cNvSpPr/>
          <p:nvPr/>
        </p:nvSpPr>
        <p:spPr>
          <a:xfrm>
            <a:off x="8126043" y="3515139"/>
            <a:ext cx="4767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 smtClean="0"/>
              <a:t>P</a:t>
            </a:r>
            <a:r>
              <a:rPr lang="en-US" sz="2200" i="1" baseline="-25000" dirty="0" smtClean="0"/>
              <a:t>2</a:t>
            </a:r>
            <a:endParaRPr lang="en-US" sz="2200" i="1" dirty="0"/>
          </a:p>
        </p:txBody>
      </p:sp>
      <p:sp>
        <p:nvSpPr>
          <p:cNvPr id="70" name="Smiley Face 69"/>
          <p:cNvSpPr/>
          <p:nvPr/>
        </p:nvSpPr>
        <p:spPr>
          <a:xfrm>
            <a:off x="8126043" y="2667000"/>
            <a:ext cx="368016" cy="381000"/>
          </a:xfrm>
          <a:prstGeom prst="smileyFac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20139" y="4974436"/>
            <a:ext cx="1766199" cy="112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9458" y="5006710"/>
            <a:ext cx="1632363" cy="125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351" y="5059535"/>
            <a:ext cx="1449279" cy="126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" name="Straight Arrow Connector 50"/>
          <p:cNvCxnSpPr/>
          <p:nvPr/>
        </p:nvCxnSpPr>
        <p:spPr>
          <a:xfrm flipH="1" flipV="1">
            <a:off x="1013944" y="4772698"/>
            <a:ext cx="42272" cy="12084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1045029" y="5953260"/>
            <a:ext cx="1381874" cy="2789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013944" y="4564364"/>
            <a:ext cx="669565" cy="392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 smtClean="0"/>
              <a:t>P</a:t>
            </a:r>
            <a:r>
              <a:rPr lang="en-US" sz="2200" i="1" baseline="-25000" dirty="0" smtClean="0"/>
              <a:t>1</a:t>
            </a:r>
            <a:endParaRPr lang="en-US" sz="2200" i="1" dirty="0"/>
          </a:p>
        </p:txBody>
      </p:sp>
      <p:sp>
        <p:nvSpPr>
          <p:cNvPr id="54" name="Rectangle 53"/>
          <p:cNvSpPr/>
          <p:nvPr/>
        </p:nvSpPr>
        <p:spPr>
          <a:xfrm>
            <a:off x="2426903" y="5744926"/>
            <a:ext cx="457620" cy="392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 smtClean="0"/>
              <a:t>P</a:t>
            </a:r>
            <a:r>
              <a:rPr lang="en-US" sz="2200" i="1" baseline="-25000" dirty="0" smtClean="0"/>
              <a:t>2</a:t>
            </a:r>
            <a:endParaRPr lang="en-US" sz="2200" i="1" dirty="0"/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3939647" y="4840102"/>
            <a:ext cx="42272" cy="12084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3970732" y="6020664"/>
            <a:ext cx="1381874" cy="2789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3939647" y="4631768"/>
            <a:ext cx="669565" cy="392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 smtClean="0"/>
              <a:t>P</a:t>
            </a:r>
            <a:r>
              <a:rPr lang="en-US" sz="2200" i="1" baseline="-25000" dirty="0" smtClean="0"/>
              <a:t>1</a:t>
            </a:r>
            <a:endParaRPr lang="en-US" sz="2200" i="1" dirty="0"/>
          </a:p>
        </p:txBody>
      </p:sp>
      <p:sp>
        <p:nvSpPr>
          <p:cNvPr id="58" name="Rectangle 57"/>
          <p:cNvSpPr/>
          <p:nvPr/>
        </p:nvSpPr>
        <p:spPr>
          <a:xfrm>
            <a:off x="5352606" y="5812329"/>
            <a:ext cx="457620" cy="392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 smtClean="0"/>
              <a:t>P</a:t>
            </a:r>
            <a:r>
              <a:rPr lang="en-US" sz="2200" i="1" baseline="-25000" dirty="0" smtClean="0"/>
              <a:t>2</a:t>
            </a:r>
            <a:endParaRPr lang="en-US" sz="2200" i="1" dirty="0"/>
          </a:p>
        </p:txBody>
      </p:sp>
      <p:cxnSp>
        <p:nvCxnSpPr>
          <p:cNvPr id="59" name="Straight Arrow Connector 58"/>
          <p:cNvCxnSpPr/>
          <p:nvPr/>
        </p:nvCxnSpPr>
        <p:spPr>
          <a:xfrm flipH="1" flipV="1">
            <a:off x="6728965" y="4811989"/>
            <a:ext cx="42272" cy="12084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6760050" y="5992551"/>
            <a:ext cx="1381874" cy="2789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6762697" y="4659486"/>
            <a:ext cx="669565" cy="392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 smtClean="0"/>
              <a:t>P</a:t>
            </a:r>
            <a:r>
              <a:rPr lang="en-US" sz="2200" i="1" baseline="-25000" dirty="0" smtClean="0"/>
              <a:t>1</a:t>
            </a:r>
            <a:endParaRPr lang="en-US" sz="2200" i="1" dirty="0"/>
          </a:p>
        </p:txBody>
      </p:sp>
      <p:sp>
        <p:nvSpPr>
          <p:cNvPr id="63" name="Rectangle 62"/>
          <p:cNvSpPr/>
          <p:nvPr/>
        </p:nvSpPr>
        <p:spPr>
          <a:xfrm>
            <a:off x="8141924" y="5784216"/>
            <a:ext cx="457620" cy="392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 smtClean="0"/>
              <a:t>P</a:t>
            </a:r>
            <a:r>
              <a:rPr lang="en-US" sz="2200" i="1" baseline="-25000" dirty="0" smtClean="0"/>
              <a:t>2</a:t>
            </a:r>
            <a:endParaRPr lang="en-US" sz="2200" i="1" dirty="0"/>
          </a:p>
        </p:txBody>
      </p:sp>
      <p:sp>
        <p:nvSpPr>
          <p:cNvPr id="69" name="Multiply 68"/>
          <p:cNvSpPr/>
          <p:nvPr/>
        </p:nvSpPr>
        <p:spPr>
          <a:xfrm>
            <a:off x="7822417" y="4728931"/>
            <a:ext cx="847775" cy="763893"/>
          </a:xfrm>
          <a:prstGeom prst="mathMultiply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262241" y="4920646"/>
            <a:ext cx="565184" cy="11111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88536" y="1447800"/>
            <a:ext cx="1249133" cy="48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ight Arrow 48"/>
          <p:cNvSpPr/>
          <p:nvPr/>
        </p:nvSpPr>
        <p:spPr>
          <a:xfrm>
            <a:off x="2621900" y="3157432"/>
            <a:ext cx="599892" cy="217923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>
            <a:off x="5419908" y="3211077"/>
            <a:ext cx="599892" cy="217923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61"/>
          <p:cNvSpPr/>
          <p:nvPr/>
        </p:nvSpPr>
        <p:spPr>
          <a:xfrm>
            <a:off x="5572308" y="5374643"/>
            <a:ext cx="599892" cy="217923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Arrow 66"/>
          <p:cNvSpPr/>
          <p:nvPr/>
        </p:nvSpPr>
        <p:spPr>
          <a:xfrm>
            <a:off x="2621900" y="5416216"/>
            <a:ext cx="599892" cy="217923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79103" y="2263235"/>
            <a:ext cx="8095146" cy="2080165"/>
          </a:xfrm>
          <a:prstGeom prst="rect">
            <a:avLst/>
          </a:prstGeom>
          <a:noFill/>
          <a:ln w="44450" cmpd="sng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75046" y="4552483"/>
            <a:ext cx="8095146" cy="1848317"/>
          </a:xfrm>
          <a:prstGeom prst="rect">
            <a:avLst/>
          </a:prstGeom>
          <a:noFill/>
          <a:ln w="44450" cmpd="sng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Javad Lavaei, Columbia University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686800" y="655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92685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42" grpId="0"/>
      <p:bldP spid="43" grpId="0"/>
      <p:bldP spid="46" grpId="0"/>
      <p:bldP spid="47" grpId="0"/>
      <p:bldP spid="70" grpId="0" animBg="1"/>
      <p:bldP spid="53" grpId="0"/>
      <p:bldP spid="54" grpId="0"/>
      <p:bldP spid="57" grpId="0"/>
      <p:bldP spid="58" grpId="0"/>
      <p:bldP spid="61" grpId="0"/>
      <p:bldP spid="63" grpId="0"/>
      <p:bldP spid="69" grpId="0" animBg="1"/>
      <p:bldP spid="66" grpId="0" animBg="1"/>
      <p:bldP spid="49" grpId="0" animBg="1"/>
      <p:bldP spid="50" grpId="0" animBg="1"/>
      <p:bldP spid="62" grpId="0" animBg="1"/>
      <p:bldP spid="67" grpId="0" animBg="1"/>
      <p:bldP spid="68" grpId="0" animBg="1"/>
      <p:bldP spid="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6855" y="2366788"/>
            <a:ext cx="1447800" cy="124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General Tree Network</a:t>
            </a:r>
            <a:endParaRPr lang="en-US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3400" y="1239822"/>
            <a:ext cx="80010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 Assume that each flow-restricted region is already Pareto (monotonic curve):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2057400" y="1849422"/>
            <a:ext cx="45594" cy="132600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2090928" y="3144822"/>
            <a:ext cx="1490472" cy="3060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2057400" y="1620822"/>
            <a:ext cx="7221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 err="1" smtClean="0"/>
              <a:t>P</a:t>
            </a:r>
            <a:r>
              <a:rPr lang="en-US" sz="2200" i="1" baseline="-25000" dirty="0" err="1" smtClean="0"/>
              <a:t>ij</a:t>
            </a:r>
            <a:endParaRPr lang="en-US" sz="2200" i="1" dirty="0"/>
          </a:p>
        </p:txBody>
      </p:sp>
      <p:sp>
        <p:nvSpPr>
          <p:cNvPr id="67" name="Rectangle 66"/>
          <p:cNvSpPr/>
          <p:nvPr/>
        </p:nvSpPr>
        <p:spPr>
          <a:xfrm>
            <a:off x="3581400" y="2916222"/>
            <a:ext cx="4935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 err="1" smtClean="0"/>
              <a:t>P</a:t>
            </a:r>
            <a:r>
              <a:rPr lang="en-US" sz="2200" i="1" baseline="-25000" dirty="0" err="1" smtClean="0"/>
              <a:t>ji</a:t>
            </a:r>
            <a:endParaRPr lang="en-US" sz="2200" i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078022"/>
            <a:ext cx="2057400" cy="73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Rectangle 80"/>
          <p:cNvSpPr/>
          <p:nvPr/>
        </p:nvSpPr>
        <p:spPr>
          <a:xfrm>
            <a:off x="571500" y="3602022"/>
            <a:ext cx="8001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b="1" dirty="0" smtClean="0"/>
              <a:t>Ratio from 1 to 10: </a:t>
            </a:r>
            <a:r>
              <a:rPr lang="en-US" dirty="0" smtClean="0"/>
              <a:t>Max angle from 45</a:t>
            </a:r>
            <a:r>
              <a:rPr lang="en-US" baseline="30000" dirty="0" smtClean="0"/>
              <a:t>o</a:t>
            </a:r>
            <a:r>
              <a:rPr lang="en-US" dirty="0" smtClean="0"/>
              <a:t> to 80</a:t>
            </a:r>
            <a:r>
              <a:rPr lang="en-US" baseline="30000" dirty="0" smtClean="0"/>
              <a:t>o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baseline="30000" dirty="0" smtClean="0"/>
          </a:p>
        </p:txBody>
      </p:sp>
      <p:sp>
        <p:nvSpPr>
          <p:cNvPr id="15" name="Right Arrow 14"/>
          <p:cNvSpPr/>
          <p:nvPr/>
        </p:nvSpPr>
        <p:spPr>
          <a:xfrm>
            <a:off x="4386354" y="2366788"/>
            <a:ext cx="599892" cy="217923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0230" y="1239822"/>
            <a:ext cx="8186569" cy="3147030"/>
          </a:xfrm>
          <a:prstGeom prst="rect">
            <a:avLst/>
          </a:prstGeom>
          <a:noFill/>
          <a:ln w="44450" cmpd="sng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0230" y="4648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Javad Lavaei, Columbia University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86800" y="655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84473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4876800" y="1295400"/>
            <a:ext cx="106223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0900" y="2667001"/>
            <a:ext cx="4114800" cy="276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Three-Bus Networks</a:t>
            </a:r>
            <a:endParaRPr lang="en-US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9600" y="5715000"/>
            <a:ext cx="6477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1" dirty="0" smtClean="0"/>
              <a:t> Issues: </a:t>
            </a:r>
            <a:r>
              <a:rPr lang="en-US" sz="2000" dirty="0" smtClean="0"/>
              <a:t>Coupling thru angles and voltage magnitudes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57200" y="1295400"/>
            <a:ext cx="2819400" cy="9906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371600"/>
            <a:ext cx="403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Variable voltage magnitude: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752600"/>
            <a:ext cx="22079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val 27"/>
          <p:cNvSpPr/>
          <p:nvPr/>
        </p:nvSpPr>
        <p:spPr>
          <a:xfrm rot="2700000">
            <a:off x="5009456" y="1582967"/>
            <a:ext cx="801488" cy="4916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772400" y="3733800"/>
            <a:ext cx="106223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rot="2700000">
            <a:off x="7905056" y="4021367"/>
            <a:ext cx="801488" cy="4916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362200" y="3733800"/>
            <a:ext cx="106223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rot="2700000">
            <a:off x="2494856" y="4021367"/>
            <a:ext cx="801488" cy="4916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ultiply 35"/>
          <p:cNvSpPr/>
          <p:nvPr/>
        </p:nvSpPr>
        <p:spPr>
          <a:xfrm>
            <a:off x="5562600" y="1447800"/>
            <a:ext cx="228600" cy="228600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ultiply 36"/>
          <p:cNvSpPr/>
          <p:nvPr/>
        </p:nvSpPr>
        <p:spPr>
          <a:xfrm>
            <a:off x="7924800" y="4419600"/>
            <a:ext cx="228600" cy="228600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ultiply 37"/>
          <p:cNvSpPr/>
          <p:nvPr/>
        </p:nvSpPr>
        <p:spPr>
          <a:xfrm>
            <a:off x="2971800" y="3810000"/>
            <a:ext cx="228600" cy="228600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600200"/>
            <a:ext cx="1676400" cy="38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4876800"/>
            <a:ext cx="1676400" cy="40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4876800"/>
            <a:ext cx="1676400" cy="43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ight Arrow 38"/>
          <p:cNvSpPr/>
          <p:nvPr/>
        </p:nvSpPr>
        <p:spPr>
          <a:xfrm rot="-5400000">
            <a:off x="5124451" y="2724149"/>
            <a:ext cx="647700" cy="22860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6781800" y="4191000"/>
            <a:ext cx="647700" cy="22860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 rot="10800000">
            <a:off x="3657600" y="4191000"/>
            <a:ext cx="647700" cy="22860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Javad Lavaei, Columbia University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86800" y="655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0957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Decoupling Angles</a:t>
            </a:r>
            <a:endParaRPr lang="en-US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1295400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Phase shifter: An ideal transformer changing a phase 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Phase shifter kills the angles coupling.</a:t>
            </a: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2873" y="3943710"/>
            <a:ext cx="3539993" cy="221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28"/>
          <p:cNvSpPr/>
          <p:nvPr/>
        </p:nvSpPr>
        <p:spPr>
          <a:xfrm>
            <a:off x="3549163" y="2805023"/>
            <a:ext cx="946542" cy="885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5242615" y="5208917"/>
            <a:ext cx="577158" cy="189782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2700000">
            <a:off x="3691777" y="3028786"/>
            <a:ext cx="665386" cy="4381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25328" y="4829355"/>
            <a:ext cx="946542" cy="885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rot="2700000">
            <a:off x="6267942" y="5053119"/>
            <a:ext cx="665386" cy="4381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304358" y="4829355"/>
            <a:ext cx="946542" cy="885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rot="2700000">
            <a:off x="1446972" y="5053119"/>
            <a:ext cx="665386" cy="4381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ultiply 35"/>
          <p:cNvSpPr/>
          <p:nvPr/>
        </p:nvSpPr>
        <p:spPr>
          <a:xfrm>
            <a:off x="4160272" y="2931544"/>
            <a:ext cx="203703" cy="189781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ultiply 36"/>
          <p:cNvSpPr/>
          <p:nvPr/>
        </p:nvSpPr>
        <p:spPr>
          <a:xfrm>
            <a:off x="6261130" y="5398698"/>
            <a:ext cx="203703" cy="189781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ultiply 37"/>
          <p:cNvSpPr/>
          <p:nvPr/>
        </p:nvSpPr>
        <p:spPr>
          <a:xfrm>
            <a:off x="1847566" y="4892615"/>
            <a:ext cx="203703" cy="189781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069783" y="4766095"/>
            <a:ext cx="479379" cy="3163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PS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 rot="16200000">
            <a:off x="3785492" y="3984193"/>
            <a:ext cx="537713" cy="203704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10800000">
            <a:off x="2594477" y="5208917"/>
            <a:ext cx="577158" cy="189782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0516" y="3374366"/>
            <a:ext cx="2648139" cy="42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tangle 42"/>
          <p:cNvSpPr/>
          <p:nvPr/>
        </p:nvSpPr>
        <p:spPr>
          <a:xfrm>
            <a:off x="5242615" y="3311106"/>
            <a:ext cx="2919743" cy="50608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00230" y="2667000"/>
            <a:ext cx="8186569" cy="3657600"/>
          </a:xfrm>
          <a:prstGeom prst="rect">
            <a:avLst/>
          </a:prstGeom>
          <a:noFill/>
          <a:ln w="44450" cmpd="sng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Javad Lavaei, Columbia University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686800" y="655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17212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3" grpId="0" animBg="1"/>
      <p:bldP spid="28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5334000"/>
            <a:ext cx="153687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Decoupling Voltage Magnitudes</a:t>
            </a:r>
            <a:endParaRPr lang="en-US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600200"/>
            <a:ext cx="2514599" cy="85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33400" y="2895600"/>
            <a:ext cx="552029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/>
              <a:t> Define: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b="1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4953000"/>
            <a:ext cx="2514600" cy="67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1676400"/>
            <a:ext cx="395416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ight Arrow 14"/>
          <p:cNvSpPr/>
          <p:nvPr/>
        </p:nvSpPr>
        <p:spPr>
          <a:xfrm>
            <a:off x="3505200" y="19812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62800" y="5029200"/>
            <a:ext cx="106223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2700000">
            <a:off x="7295456" y="5316767"/>
            <a:ext cx="801488" cy="4916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7-Point Star 21"/>
          <p:cNvSpPr/>
          <p:nvPr/>
        </p:nvSpPr>
        <p:spPr>
          <a:xfrm>
            <a:off x="914400" y="5029200"/>
            <a:ext cx="2286000" cy="1219200"/>
          </a:xfrm>
          <a:prstGeom prst="star7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733800" y="5867400"/>
            <a:ext cx="2895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064" y="3505200"/>
            <a:ext cx="3505200" cy="88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3505200"/>
            <a:ext cx="3886200" cy="8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ight Arrow 18"/>
          <p:cNvSpPr/>
          <p:nvPr/>
        </p:nvSpPr>
        <p:spPr>
          <a:xfrm>
            <a:off x="4114800" y="38100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86200" y="3352800"/>
            <a:ext cx="114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Boundary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33400" y="1447800"/>
            <a:ext cx="8110818" cy="1066800"/>
          </a:xfrm>
          <a:prstGeom prst="rect">
            <a:avLst/>
          </a:prstGeom>
          <a:noFill/>
          <a:ln w="44450" cmpd="sng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33401" y="4756026"/>
            <a:ext cx="8110818" cy="1644774"/>
          </a:xfrm>
          <a:prstGeom prst="rect">
            <a:avLst/>
          </a:prstGeom>
          <a:noFill/>
          <a:ln w="44450" cmpd="sng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Javad Lavaei, Columbia University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86800" y="655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33401" y="2819399"/>
            <a:ext cx="8110818" cy="1676401"/>
          </a:xfrm>
          <a:prstGeom prst="rect">
            <a:avLst/>
          </a:prstGeom>
          <a:noFill/>
          <a:ln w="44450" cmpd="sng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10901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2" grpId="0" animBg="1"/>
      <p:bldP spid="19" grpId="0" animBg="1"/>
      <p:bldP spid="21" grpId="0"/>
      <p:bldP spid="24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4161408" y="4563060"/>
            <a:ext cx="4267200" cy="838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Injection &amp; Flow Regions</a:t>
            </a:r>
            <a:endParaRPr lang="en-US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09008" y="4639260"/>
            <a:ext cx="472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  </a:t>
            </a:r>
            <a:r>
              <a:rPr lang="en-US" sz="2000" dirty="0" smtClean="0"/>
              <a:t>Voltage coupling introduces linear</a:t>
            </a:r>
          </a:p>
          <a:p>
            <a:r>
              <a:rPr lang="en-US" sz="2000" dirty="0" smtClean="0"/>
              <a:t>     equations in a high-dimensional space</a:t>
            </a:r>
            <a:r>
              <a:rPr lang="en-US" dirty="0" smtClean="0"/>
              <a:t>.</a:t>
            </a: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251076"/>
            <a:ext cx="3428750" cy="230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423602"/>
            <a:ext cx="4038600" cy="102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685800" y="1423602"/>
            <a:ext cx="762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 Line (</a:t>
            </a:r>
            <a:r>
              <a:rPr lang="en-US" sz="2000" i="1" dirty="0" err="1" smtClean="0"/>
              <a:t>i,j</a:t>
            </a:r>
            <a:r>
              <a:rPr lang="en-US" sz="2000" dirty="0" smtClean="0"/>
              <a:t>):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" y="2779619"/>
            <a:ext cx="8229600" cy="3070765"/>
          </a:xfrm>
          <a:prstGeom prst="rect">
            <a:avLst/>
          </a:prstGeom>
          <a:noFill/>
          <a:ln w="44450" cmpd="sng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Javad Lavaei, Columbia University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86800" y="655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02928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8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Main Result</a:t>
            </a:r>
            <a:endParaRPr lang="en-US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6645" y="1066800"/>
            <a:ext cx="7620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 Current practice in power systems: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000" dirty="0" smtClean="0"/>
              <a:t>Tight voltage magnitudes.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000" dirty="0" smtClean="0"/>
              <a:t>Not too large angle differences.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49132" y="2590800"/>
            <a:ext cx="8229600" cy="285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9132" y="5715000"/>
            <a:ext cx="83900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/>
              <a:t> Adding virtual phase shifters is often the only relaxation needed in practice.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Javad Lavaei, Columbia University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86800" y="655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702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Phase Shifters</a:t>
            </a:r>
            <a:endParaRPr lang="en-US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Javad Lavaei, Columbia University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86800" y="655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8986"/>
            <a:ext cx="2971800" cy="200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17986" y="3581395"/>
            <a:ext cx="3038139" cy="183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1395"/>
            <a:ext cx="3025292" cy="180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90718" y="1670458"/>
            <a:ext cx="3912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b="1" dirty="0" smtClean="0"/>
              <a:t>Blue: </a:t>
            </a:r>
            <a:r>
              <a:rPr lang="en-US" sz="2000" dirty="0"/>
              <a:t>F</a:t>
            </a:r>
            <a:r>
              <a:rPr lang="en-US" sz="2000" dirty="0" smtClean="0"/>
              <a:t>easible set (P</a:t>
            </a:r>
            <a:r>
              <a:rPr lang="en-US" sz="2000" baseline="-25000" dirty="0" smtClean="0"/>
              <a:t>G1</a:t>
            </a:r>
            <a:r>
              <a:rPr lang="en-US" sz="2000" dirty="0" smtClean="0"/>
              <a:t>,P</a:t>
            </a:r>
            <a:r>
              <a:rPr lang="en-US" sz="2000" baseline="-25000" dirty="0" smtClean="0"/>
              <a:t>G2</a:t>
            </a:r>
            <a:r>
              <a:rPr lang="en-US" sz="2000" dirty="0" smtClean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b="1" dirty="0" smtClean="0"/>
              <a:t>Green: </a:t>
            </a:r>
            <a:r>
              <a:rPr lang="en-US" sz="2000" dirty="0" smtClean="0"/>
              <a:t>Effect of phase shifter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b="1" dirty="0" smtClean="0"/>
              <a:t>Red: </a:t>
            </a:r>
            <a:r>
              <a:rPr lang="en-US" sz="2000" dirty="0" smtClean="0"/>
              <a:t>Effect of convexification</a:t>
            </a:r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endParaRPr lang="en-US" sz="2000" dirty="0" smtClean="0"/>
          </a:p>
          <a:p>
            <a:pPr>
              <a:buFont typeface="Wingdings" pitchFamily="2" charset="2"/>
              <a:buChar char="§"/>
            </a:pP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762000" y="3429000"/>
            <a:ext cx="7086600" cy="2057400"/>
          </a:xfrm>
          <a:prstGeom prst="rect">
            <a:avLst/>
          </a:prstGeom>
          <a:noFill/>
          <a:ln w="444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5791200"/>
            <a:ext cx="7641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sz="1600" dirty="0" smtClean="0"/>
              <a:t>Minimization over green = Minimization over green and red (even with box constraints)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7571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Phase Shifters</a:t>
            </a:r>
            <a:endParaRPr lang="en-US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4979" y="1040487"/>
            <a:ext cx="84582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endParaRPr lang="en-US" sz="2000" b="1" i="1" dirty="0" smtClean="0"/>
          </a:p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chemeClr val="tx2"/>
                </a:solidFill>
              </a:rPr>
              <a:t>Simulations: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 Zero duality gap for IEEE 30-bus system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 Guarantee zero duality gap for all possible load profiles?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b="1" dirty="0" smtClean="0"/>
              <a:t>Theoretical side: </a:t>
            </a:r>
            <a:r>
              <a:rPr lang="en-US" dirty="0" smtClean="0"/>
              <a:t>Add 12 phase shifters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b="1" dirty="0" smtClean="0"/>
              <a:t>Practical side: </a:t>
            </a:r>
            <a:r>
              <a:rPr lang="en-US" dirty="0" smtClean="0"/>
              <a:t>2 phase shifters are enough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 IEEE 118-bus system needs no phase shifters (power loss case)</a:t>
            </a:r>
          </a:p>
          <a:p>
            <a:pPr>
              <a:buFont typeface="Wingdings" pitchFamily="2" charset="2"/>
              <a:buChar char="q"/>
            </a:pP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462579" y="1371600"/>
            <a:ext cx="8229600" cy="2761500"/>
          </a:xfrm>
          <a:prstGeom prst="rect">
            <a:avLst/>
          </a:prstGeom>
          <a:noFill/>
          <a:ln cmpd="sng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Javad Lavaei, Columbia University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86800" y="655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38374" y="4572000"/>
            <a:ext cx="8229600" cy="1524000"/>
          </a:xfrm>
          <a:prstGeom prst="rect">
            <a:avLst/>
          </a:prstGeom>
          <a:noFill/>
          <a:ln cmpd="sng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07399" y="4615032"/>
            <a:ext cx="578582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chemeClr val="tx2"/>
                </a:solidFill>
              </a:rPr>
              <a:t>Phase shifters speed up the computation:</a:t>
            </a:r>
            <a:endParaRPr lang="en-US" sz="22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18107" y="5438404"/>
            <a:ext cx="2090812" cy="4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466610"/>
            <a:ext cx="4114800" cy="38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3352800" y="5563363"/>
            <a:ext cx="609600" cy="188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2000" y="5391009"/>
            <a:ext cx="2362200" cy="533400"/>
          </a:xfrm>
          <a:prstGeom prst="rect">
            <a:avLst/>
          </a:prstGeom>
          <a:noFill/>
          <a:ln w="190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91000" y="5391009"/>
            <a:ext cx="4343400" cy="533400"/>
          </a:xfrm>
          <a:prstGeom prst="rect">
            <a:avLst/>
          </a:prstGeom>
          <a:noFill/>
          <a:ln w="190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9820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Conclusions</a:t>
            </a:r>
            <a:endParaRPr lang="en-US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286000"/>
            <a:ext cx="8305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endParaRPr lang="en-US" sz="1000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en-US" b="1" dirty="0" smtClean="0"/>
              <a:t>Focus: </a:t>
            </a:r>
            <a:r>
              <a:rPr lang="en-US" dirty="0" smtClean="0"/>
              <a:t>OPF with a 50-year history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en-US" b="1" dirty="0" smtClean="0"/>
              <a:t>Goal: </a:t>
            </a:r>
            <a:r>
              <a:rPr lang="en-US" dirty="0" smtClean="0"/>
              <a:t>Find a near-global solution efficiently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dirty="0" smtClean="0"/>
          </a:p>
          <a:p>
            <a:pPr marL="457200" indent="-457200">
              <a:buFont typeface="Wingdings" pitchFamily="2" charset="2"/>
              <a:buChar char="q"/>
            </a:pPr>
            <a:endParaRPr lang="en-US" dirty="0" smtClean="0"/>
          </a:p>
          <a:p>
            <a:pPr marL="457200" indent="-457200">
              <a:buFont typeface="Wingdings" pitchFamily="2" charset="2"/>
              <a:buChar char="q"/>
            </a:pPr>
            <a:endParaRPr lang="en-US" dirty="0" smtClean="0"/>
          </a:p>
          <a:p>
            <a:pPr marL="457200" indent="-457200">
              <a:buFont typeface="Wingdings" pitchFamily="2" charset="2"/>
              <a:buChar char="q"/>
            </a:pPr>
            <a:endParaRPr lang="en-US" dirty="0" smtClean="0"/>
          </a:p>
          <a:p>
            <a:pPr marL="457200" indent="-457200">
              <a:buFont typeface="Wingdings" pitchFamily="2" charset="2"/>
              <a:buChar char="q"/>
            </a:pPr>
            <a:endParaRPr lang="en-US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en-US" b="1" dirty="0" smtClean="0"/>
              <a:t>Main result: </a:t>
            </a:r>
            <a:r>
              <a:rPr lang="en-US" dirty="0" smtClean="0"/>
              <a:t>Virtual phase shifters make OPF easy under tight voltage magnitudes and not too loose angle differences. 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dirty="0"/>
          </a:p>
          <a:p>
            <a:pPr marL="457200" indent="-457200">
              <a:buFont typeface="Wingdings" pitchFamily="2" charset="2"/>
              <a:buChar char="q"/>
            </a:pPr>
            <a:r>
              <a:rPr lang="en-US" b="1" dirty="0" smtClean="0"/>
              <a:t>Future work: </a:t>
            </a:r>
            <a:r>
              <a:rPr lang="en-US" dirty="0" smtClean="0"/>
              <a:t>How to lessen the effect of virtual phase shifters?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5440" y="1882410"/>
            <a:ext cx="2398944" cy="239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95300" y="1676400"/>
            <a:ext cx="8153400" cy="2604954"/>
          </a:xfrm>
          <a:prstGeom prst="rect">
            <a:avLst/>
          </a:prstGeom>
          <a:noFill/>
          <a:ln w="444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Javad Lavaei, Columbia University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86800" y="655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Power Networks</a:t>
            </a:r>
            <a:endParaRPr lang="en-US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jly\AppData\Local\Microsoft\Windows\Temporary Internet Files\Low\Content.IE5\PX3ZGCI9\30bus600[1].ti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4860" y="1524000"/>
            <a:ext cx="3463340" cy="2209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914400" y="1066800"/>
            <a:ext cx="38862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67200" y="1295400"/>
            <a:ext cx="2133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1371600"/>
            <a:ext cx="830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b="1" dirty="0" smtClean="0"/>
              <a:t>Optimizations: 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 Optimal power flow (OPF)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 Security-constrained OPF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 State estimation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 Network reconfiguration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 Unit commitment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 Dynamic energy management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b="1" dirty="0" smtClean="0"/>
              <a:t>Issue of non-convexity:</a:t>
            </a:r>
            <a:endParaRPr lang="en-US" sz="2000" dirty="0" smtClean="0"/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 Discrete parameters</a:t>
            </a:r>
            <a:endParaRPr lang="en-US" sz="2000" dirty="0" smtClean="0">
              <a:solidFill>
                <a:srgbClr val="7030A0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solidFill>
                  <a:srgbClr val="7030A0"/>
                </a:solidFill>
              </a:rPr>
              <a:t> Nonlinearity in continuous variables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b="1" dirty="0" smtClean="0"/>
              <a:t> Transition from traditional grid to smart grid: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 More variables (10X)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 Time constraints (100X)</a:t>
            </a:r>
          </a:p>
          <a:p>
            <a:pPr lvl="1">
              <a:buFont typeface="Wingdings" charset="2"/>
              <a:buChar char="§"/>
            </a:pPr>
            <a:endParaRPr lang="en-US" sz="2000" dirty="0" smtClean="0"/>
          </a:p>
          <a:p>
            <a:pPr lvl="1">
              <a:buFont typeface="Wingdings" pitchFamily="2" charset="2"/>
              <a:buChar char="q"/>
            </a:pPr>
            <a:endParaRPr lang="en-US" sz="2000" dirty="0" smtClean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8200" y="1371600"/>
            <a:ext cx="3962400" cy="3124200"/>
          </a:xfrm>
          <a:prstGeom prst="rect">
            <a:avLst/>
          </a:prstGeom>
          <a:noFill/>
          <a:ln w="444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Javad Lavaei, Columbia University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86800" y="655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Broad Interest in Optimal Power Flow</a:t>
            </a:r>
            <a:endParaRPr lang="en-US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Javad Lavaei, Columbia University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86800" y="655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1524000"/>
            <a:ext cx="861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/>
              <a:t> </a:t>
            </a:r>
            <a:r>
              <a:rPr lang="en-US" sz="2000" dirty="0" smtClean="0"/>
              <a:t>OPF-based problems solved on different time scales: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/>
              <a:t>Electricity market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/>
              <a:t>Real-time operation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/>
              <a:t>Security assessment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/>
              <a:t>Transmission planning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1" dirty="0" smtClean="0"/>
              <a:t> </a:t>
            </a:r>
            <a:r>
              <a:rPr lang="en-US" sz="2000" dirty="0" smtClean="0"/>
              <a:t>Existing methods based on linearization or local search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1" dirty="0" smtClean="0"/>
              <a:t> Question: </a:t>
            </a:r>
            <a:r>
              <a:rPr lang="en-US" sz="2000" dirty="0" smtClean="0"/>
              <a:t>How to find the best solution using a scalable robust algorithm?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/>
              <a:t> Huge literature since 1962 by power, OR and Econ people</a:t>
            </a:r>
          </a:p>
          <a:p>
            <a:pPr>
              <a:buFont typeface="Wingdings" pitchFamily="2" charset="2"/>
              <a:buChar char="q"/>
            </a:pPr>
            <a:endParaRPr lang="en-US" sz="1000" dirty="0" smtClean="0"/>
          </a:p>
          <a:p>
            <a:pPr>
              <a:buFont typeface="Wingdings" pitchFamily="2" charset="2"/>
              <a:buChar char="q"/>
            </a:pPr>
            <a:endParaRPr lang="en-US" sz="2000" b="1" dirty="0" smtClean="0"/>
          </a:p>
          <a:p>
            <a:r>
              <a:rPr lang="en-US" sz="2000" b="1" dirty="0" smtClean="0"/>
              <a:t>  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Summary of Results</a:t>
            </a:r>
            <a:endParaRPr lang="en-US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Javad Lavaei, Columbia University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86800" y="655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2056686"/>
            <a:ext cx="6324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endParaRPr lang="en-US" b="1" i="1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A sufficient condition to globally solve OPF: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dirty="0" smtClean="0"/>
              <a:t> Numerous randomly generated systems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dirty="0" smtClean="0"/>
              <a:t> IEEE systems with 14, 30, 57, 118, 300 buses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dirty="0" smtClean="0"/>
              <a:t> European grid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b="1" dirty="0" smtClean="0"/>
              <a:t>Various theories: </a:t>
            </a:r>
            <a:r>
              <a:rPr lang="en-US" dirty="0" smtClean="0"/>
              <a:t>It</a:t>
            </a:r>
            <a:r>
              <a:rPr lang="en-US" b="1" dirty="0" smtClean="0"/>
              <a:t> </a:t>
            </a:r>
            <a:r>
              <a:rPr lang="en-US" dirty="0" smtClean="0"/>
              <a:t>holds widely in practice 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r>
              <a:rPr lang="en-US" sz="2000" b="1" dirty="0" smtClean="0"/>
              <a:t>  </a:t>
            </a:r>
            <a:endParaRPr lang="en-US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533400" y="1502658"/>
            <a:ext cx="81534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00" b="1" dirty="0" smtClean="0"/>
              <a:t>Project 1:</a:t>
            </a:r>
            <a:r>
              <a:rPr lang="en-US" sz="1700" dirty="0" smtClean="0">
                <a:solidFill>
                  <a:srgbClr val="7030A0"/>
                </a:solidFill>
              </a:rPr>
              <a:t>  </a:t>
            </a:r>
            <a:r>
              <a:rPr lang="en-US" sz="1700" b="1" dirty="0" smtClean="0">
                <a:solidFill>
                  <a:srgbClr val="002060"/>
                </a:solidFill>
              </a:rPr>
              <a:t>How to solve a given OPF in polynomial time? </a:t>
            </a:r>
            <a:r>
              <a:rPr lang="en-US" sz="1300" dirty="0" smtClean="0">
                <a:solidFill>
                  <a:srgbClr val="002060"/>
                </a:solidFill>
              </a:rPr>
              <a:t>(joint work with Steven Low)</a:t>
            </a:r>
          </a:p>
          <a:p>
            <a:r>
              <a:rPr lang="en-US" dirty="0" smtClean="0"/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7200" y="1282988"/>
            <a:ext cx="8229600" cy="762000"/>
          </a:xfrm>
          <a:prstGeom prst="rect">
            <a:avLst/>
          </a:prstGeom>
          <a:solidFill>
            <a:schemeClr val="accent6">
              <a:alpha val="17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248400" y="2743200"/>
            <a:ext cx="2103120" cy="109332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096000" y="2667000"/>
            <a:ext cx="2438400" cy="1295400"/>
          </a:xfrm>
          <a:prstGeom prst="rect">
            <a:avLst/>
          </a:prstGeom>
          <a:solidFill>
            <a:schemeClr val="accent1">
              <a:alpha val="17000"/>
            </a:schemeClr>
          </a:solidFill>
          <a:ln w="254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334000"/>
            <a:ext cx="8077200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Distribution networks are fine (under certain assumptions).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Every transmission network can be turned into a good one </a:t>
            </a:r>
            <a:r>
              <a:rPr lang="en-US" dirty="0"/>
              <a:t>(under </a:t>
            </a:r>
            <a:r>
              <a:rPr lang="en-US" dirty="0" smtClean="0"/>
              <a:t>assumptions</a:t>
            </a:r>
            <a:r>
              <a:rPr lang="en-US" dirty="0"/>
              <a:t>).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q"/>
            </a:pPr>
            <a:endParaRPr lang="en-US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457200" y="4495800"/>
            <a:ext cx="8153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 smtClean="0"/>
              <a:t>Project 2: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b="1" dirty="0" smtClean="0">
                <a:solidFill>
                  <a:srgbClr val="002060"/>
                </a:solidFill>
              </a:rPr>
              <a:t>Find network topologies over which optimization is easy? </a:t>
            </a:r>
            <a:r>
              <a:rPr lang="en-US" sz="1300" dirty="0" smtClean="0">
                <a:solidFill>
                  <a:srgbClr val="002060"/>
                </a:solidFill>
              </a:rPr>
              <a:t>(joint work with Somayeh Sojoudi,  David Tse and Baosen Zhang)</a:t>
            </a:r>
            <a:endParaRPr lang="en-US" sz="1300" dirty="0" smtClean="0"/>
          </a:p>
          <a:p>
            <a:r>
              <a:rPr lang="en-US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dirty="0" smtClean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4419600"/>
            <a:ext cx="8153400" cy="838200"/>
          </a:xfrm>
          <a:prstGeom prst="rect">
            <a:avLst/>
          </a:prstGeom>
          <a:solidFill>
            <a:schemeClr val="accent6">
              <a:alpha val="17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Summary of Results</a:t>
            </a:r>
            <a:endParaRPr lang="en-US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Javad Lavaei, Columbia University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86800" y="655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08452" y="1452340"/>
            <a:ext cx="8153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00" b="1" dirty="0" smtClean="0"/>
              <a:t>Project 3: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b="1" dirty="0" smtClean="0">
                <a:solidFill>
                  <a:srgbClr val="002060"/>
                </a:solidFill>
              </a:rPr>
              <a:t>How to design a distributed algorithm for solving OPF? </a:t>
            </a:r>
            <a:r>
              <a:rPr lang="en-US" sz="1300" dirty="0" smtClean="0">
                <a:solidFill>
                  <a:srgbClr val="002060"/>
                </a:solidFill>
              </a:rPr>
              <a:t>(joint work with Stephen Boyd, Eric Chu and Matt </a:t>
            </a:r>
            <a:r>
              <a:rPr lang="en-US" sz="1300" dirty="0" err="1" smtClean="0">
                <a:solidFill>
                  <a:srgbClr val="002060"/>
                </a:solidFill>
              </a:rPr>
              <a:t>Kranning</a:t>
            </a:r>
            <a:r>
              <a:rPr lang="en-US" sz="1300" dirty="0" smtClean="0">
                <a:solidFill>
                  <a:srgbClr val="002060"/>
                </a:solidFill>
              </a:rPr>
              <a:t>)</a:t>
            </a:r>
            <a:r>
              <a:rPr lang="en-US" sz="1300" dirty="0" smtClean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8452" y="2276134"/>
            <a:ext cx="830580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 A practical (infinitely) parallelizable algorithm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 It solves 10,000-bus OPF in 0.85 seconds on a single core machine.</a:t>
            </a:r>
            <a:r>
              <a:rPr lang="en-US" b="1" dirty="0" smtClean="0"/>
              <a:t>  </a:t>
            </a:r>
            <a:endParaRPr lang="en-US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508452" y="1297670"/>
            <a:ext cx="8153400" cy="762000"/>
          </a:xfrm>
          <a:prstGeom prst="rect">
            <a:avLst/>
          </a:prstGeom>
          <a:solidFill>
            <a:schemeClr val="accent6">
              <a:alpha val="17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08452" y="3509740"/>
            <a:ext cx="8153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00" b="1" dirty="0" smtClean="0"/>
              <a:t>Project 4:</a:t>
            </a:r>
            <a:r>
              <a:rPr lang="en-US" sz="1700" dirty="0" smtClean="0">
                <a:solidFill>
                  <a:srgbClr val="002060"/>
                </a:solidFill>
              </a:rPr>
              <a:t> </a:t>
            </a:r>
            <a:r>
              <a:rPr lang="en-US" sz="1700" b="1" dirty="0" smtClean="0">
                <a:solidFill>
                  <a:srgbClr val="002060"/>
                </a:solidFill>
              </a:rPr>
              <a:t>How to do optimization for mesh networks? </a:t>
            </a:r>
            <a:r>
              <a:rPr lang="en-US" sz="1300" dirty="0" smtClean="0">
                <a:solidFill>
                  <a:srgbClr val="002060"/>
                </a:solidFill>
              </a:rPr>
              <a:t>(joint work with </a:t>
            </a:r>
            <a:r>
              <a:rPr lang="en-US" sz="1300" dirty="0" err="1" smtClean="0">
                <a:solidFill>
                  <a:srgbClr val="002060"/>
                </a:solidFill>
              </a:rPr>
              <a:t>Ramtin</a:t>
            </a:r>
            <a:r>
              <a:rPr lang="en-US" sz="1300" dirty="0" smtClean="0">
                <a:solidFill>
                  <a:srgbClr val="002060"/>
                </a:solidFill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</a:rPr>
              <a:t>Madani</a:t>
            </a:r>
            <a:r>
              <a:rPr lang="en-US" sz="1300" dirty="0" smtClean="0">
                <a:solidFill>
                  <a:srgbClr val="002060"/>
                </a:solidFill>
              </a:rPr>
              <a:t> and Somayeh Sojoudi)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5822" y="3389230"/>
            <a:ext cx="8153400" cy="762000"/>
          </a:xfrm>
          <a:prstGeom prst="rect">
            <a:avLst/>
          </a:prstGeom>
          <a:solidFill>
            <a:schemeClr val="accent6">
              <a:alpha val="17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84652" y="4345670"/>
            <a:ext cx="769620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Developed a penalization technique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Verified its performance on IEEE systems with 7000 cost functions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0003" y="5522260"/>
            <a:ext cx="7696200" cy="49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dirty="0" smtClean="0"/>
              <a:t>Focus of this talk: </a:t>
            </a:r>
            <a:r>
              <a:rPr lang="en-US" sz="2200" dirty="0" smtClean="0"/>
              <a:t>Revisit Project 2 and remove its assumptions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90003" y="5537644"/>
            <a:ext cx="7363398" cy="595255"/>
          </a:xfrm>
          <a:prstGeom prst="rect">
            <a:avLst/>
          </a:prstGeom>
          <a:solidFill>
            <a:schemeClr val="accent1">
              <a:alpha val="15000"/>
            </a:schemeClr>
          </a:solidFill>
          <a:ln w="44450" cmpd="sng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Geometric Intuition: Two-Generator Network</a:t>
            </a:r>
            <a:endParaRPr lang="en-US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2700000">
            <a:off x="1618747" y="3965890"/>
            <a:ext cx="1395789" cy="8461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8424" y="3486226"/>
            <a:ext cx="322116" cy="20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9285" y="4749148"/>
            <a:ext cx="322116" cy="25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Equal 29"/>
          <p:cNvSpPr/>
          <p:nvPr/>
        </p:nvSpPr>
        <p:spPr>
          <a:xfrm>
            <a:off x="4343400" y="5791200"/>
            <a:ext cx="533400" cy="304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4343400" y="4191000"/>
            <a:ext cx="544443" cy="2981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248400" y="1463040"/>
            <a:ext cx="838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09600" y="1143000"/>
            <a:ext cx="8001000" cy="1981200"/>
          </a:xfrm>
          <a:prstGeom prst="rect">
            <a:avLst/>
          </a:prstGeom>
          <a:noFill/>
          <a:ln w="44450" cmpd="sng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209800" y="1463040"/>
            <a:ext cx="99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295400"/>
            <a:ext cx="2895600" cy="179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1"/>
          <p:cNvSpPr/>
          <p:nvPr/>
        </p:nvSpPr>
        <p:spPr>
          <a:xfrm rot="5400000">
            <a:off x="2329817" y="4439153"/>
            <a:ext cx="228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 rot="2700000">
            <a:off x="6281864" y="3950972"/>
            <a:ext cx="1395789" cy="84613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3769" y="3486226"/>
            <a:ext cx="322116" cy="20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630" y="4749148"/>
            <a:ext cx="322116" cy="25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angle 53"/>
          <p:cNvSpPr/>
          <p:nvPr/>
        </p:nvSpPr>
        <p:spPr>
          <a:xfrm>
            <a:off x="6269034" y="3776535"/>
            <a:ext cx="228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 rot="5400000">
            <a:off x="6992934" y="4424235"/>
            <a:ext cx="228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ultiply 31"/>
          <p:cNvSpPr/>
          <p:nvPr/>
        </p:nvSpPr>
        <p:spPr>
          <a:xfrm>
            <a:off x="6974133" y="4138561"/>
            <a:ext cx="192156" cy="182880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/>
          <p:nvPr/>
        </p:nvCxnSpPr>
        <p:spPr>
          <a:xfrm rot="10800000" flipV="1">
            <a:off x="6861489" y="4245241"/>
            <a:ext cx="182880" cy="1658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09600" y="3352799"/>
            <a:ext cx="8001000" cy="1828801"/>
          </a:xfrm>
          <a:prstGeom prst="rect">
            <a:avLst/>
          </a:prstGeom>
          <a:noFill/>
          <a:ln w="44450" cmpd="sng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1752600"/>
            <a:ext cx="2895600" cy="80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5562600"/>
            <a:ext cx="2895600" cy="69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5562600"/>
            <a:ext cx="2514600" cy="70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>
          <a:xfrm flipV="1">
            <a:off x="1627073" y="4891755"/>
            <a:ext cx="1530052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605917" y="3791453"/>
            <a:ext cx="228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630842" y="3559454"/>
            <a:ext cx="1718" cy="133230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6292418" y="4891755"/>
            <a:ext cx="1530052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6296187" y="3559454"/>
            <a:ext cx="1718" cy="133230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Multiply 43"/>
          <p:cNvSpPr/>
          <p:nvPr/>
        </p:nvSpPr>
        <p:spPr>
          <a:xfrm>
            <a:off x="6513444" y="4495800"/>
            <a:ext cx="192156" cy="182880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Javad Lavaei, Columbia University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86800" y="655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85006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0" grpId="0" animBg="1"/>
      <p:bldP spid="31" grpId="0" animBg="1"/>
      <p:bldP spid="42" grpId="0" animBg="1"/>
      <p:bldP spid="48" grpId="0" animBg="1"/>
      <p:bldP spid="54" grpId="0" animBg="1"/>
      <p:bldP spid="55" grpId="0" animBg="1"/>
      <p:bldP spid="32" grpId="0" animBg="1"/>
      <p:bldP spid="32" grpId="1" animBg="1"/>
      <p:bldP spid="36" grpId="0" animBg="1"/>
      <p:bldP spid="41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Optimal Power Flow</a:t>
            </a:r>
            <a:endParaRPr lang="en-US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6172200" cy="233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8077200" y="1524000"/>
            <a:ext cx="6007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/>
              <a:t>Cost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48600" y="2286000"/>
            <a:ext cx="10470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Operation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77200" y="3048000"/>
            <a:ext cx="5914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Flow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966164" y="3505200"/>
            <a:ext cx="8980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/>
              <a:t>Balance 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7239000" y="25146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>
            <a:off x="7010400" y="2209800"/>
            <a:ext cx="152400" cy="76200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7239000" y="16764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7239000" y="31242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7239000" y="35814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848600" y="1371600"/>
            <a:ext cx="990600" cy="6096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848600" y="1981200"/>
            <a:ext cx="990600" cy="9906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848600" y="2971800"/>
            <a:ext cx="990600" cy="5334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848600" y="3505200"/>
            <a:ext cx="990600" cy="381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78986" y="5212836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/>
              <a:t> SDP relaxation: </a:t>
            </a:r>
            <a:r>
              <a:rPr lang="en-US" dirty="0" smtClean="0"/>
              <a:t>Remove the rank constraint.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b="1" dirty="0" smtClean="0"/>
              <a:t>Exactness of relaxation: </a:t>
            </a:r>
            <a:r>
              <a:rPr lang="en-US" dirty="0" smtClean="0"/>
              <a:t>We study it thru a geometric approach.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33400" y="1447800"/>
            <a:ext cx="6400800" cy="23622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0" name="Rectangle 29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Javad Lavaei, Columbia University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86800" y="655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309839"/>
            <a:ext cx="749237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609600" y="4233639"/>
            <a:ext cx="7620000" cy="533400"/>
          </a:xfrm>
          <a:prstGeom prst="rect">
            <a:avLst/>
          </a:prstGeom>
          <a:solidFill>
            <a:schemeClr val="accent6">
              <a:alpha val="17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58370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Acyclic Three-Bus Networks</a:t>
            </a:r>
            <a:endParaRPr lang="en-US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678" y="4481726"/>
            <a:ext cx="2941575" cy="18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ight Arrow 22"/>
          <p:cNvSpPr/>
          <p:nvPr/>
        </p:nvSpPr>
        <p:spPr>
          <a:xfrm>
            <a:off x="3058386" y="5520763"/>
            <a:ext cx="500693" cy="115449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2700000">
            <a:off x="1975024" y="4003817"/>
            <a:ext cx="602055" cy="3208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rot="2700000">
            <a:off x="3675750" y="5453657"/>
            <a:ext cx="642871" cy="3651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Up Arrow 47"/>
          <p:cNvSpPr/>
          <p:nvPr/>
        </p:nvSpPr>
        <p:spPr>
          <a:xfrm>
            <a:off x="2182172" y="4424001"/>
            <a:ext cx="125174" cy="346346"/>
          </a:xfrm>
          <a:prstGeom prst="up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Three_Bus_Lossy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25189" y="4180598"/>
            <a:ext cx="2253645" cy="20580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4868" y="1110940"/>
            <a:ext cx="8114852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mtClean="0"/>
              <a:t> Assume </a:t>
            </a:r>
            <a:r>
              <a:rPr lang="en-US" dirty="0" smtClean="0"/>
              <a:t>that the voltage magnitude is fixed at every bus.</a:t>
            </a:r>
            <a:endParaRPr lang="en-US" dirty="0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4821" y="2346844"/>
            <a:ext cx="2780760" cy="74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23"/>
          <p:cNvGrpSpPr/>
          <p:nvPr/>
        </p:nvGrpSpPr>
        <p:grpSpPr>
          <a:xfrm>
            <a:off x="6144333" y="1928822"/>
            <a:ext cx="1684738" cy="1739180"/>
            <a:chOff x="5728539" y="3581400"/>
            <a:chExt cx="2958262" cy="3137738"/>
          </a:xfrm>
        </p:grpSpPr>
        <p:sp>
          <p:nvSpPr>
            <p:cNvPr id="26" name="Oval 25"/>
            <p:cNvSpPr/>
            <p:nvPr/>
          </p:nvSpPr>
          <p:spPr>
            <a:xfrm rot="2700000">
              <a:off x="4966539" y="4814138"/>
              <a:ext cx="2667000" cy="1143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>
              <a:stCxn id="26" idx="4"/>
            </p:cNvCxnSpPr>
            <p:nvPr/>
          </p:nvCxnSpPr>
          <p:spPr>
            <a:xfrm flipH="1" flipV="1">
              <a:off x="5880939" y="3671138"/>
              <a:ext cx="14988" cy="211861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6" idx="4"/>
            </p:cNvCxnSpPr>
            <p:nvPr/>
          </p:nvCxnSpPr>
          <p:spPr>
            <a:xfrm>
              <a:off x="5895927" y="5789750"/>
              <a:ext cx="2652012" cy="1498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43601" y="3581400"/>
              <a:ext cx="477980" cy="380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53401" y="5181600"/>
              <a:ext cx="5334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Rectangle 31"/>
          <p:cNvSpPr/>
          <p:nvPr/>
        </p:nvSpPr>
        <p:spPr>
          <a:xfrm>
            <a:off x="514574" y="1772319"/>
            <a:ext cx="8095146" cy="1895683"/>
          </a:xfrm>
          <a:prstGeom prst="rect">
            <a:avLst/>
          </a:prstGeom>
          <a:noFill/>
          <a:ln w="44450" cmpd="sng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14574" y="3814587"/>
            <a:ext cx="8114852" cy="2608624"/>
          </a:xfrm>
          <a:prstGeom prst="rect">
            <a:avLst/>
          </a:prstGeom>
          <a:noFill/>
          <a:ln w="44450" cmpd="sng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4495223" y="2628605"/>
            <a:ext cx="599892" cy="217923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4505981" y="5009937"/>
            <a:ext cx="599892" cy="217923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Javad Lavaei, Columbia University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686800" y="655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15191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40" grpId="0" animBg="1"/>
      <p:bldP spid="48" grpId="0" animBg="1"/>
      <p:bldP spid="32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Geometric Interpretation</a:t>
            </a:r>
            <a:endParaRPr lang="en-US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33400" y="1447800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sz="2000" dirty="0" smtClean="0"/>
          </a:p>
        </p:txBody>
      </p:sp>
      <p:pic>
        <p:nvPicPr>
          <p:cNvPr id="7" name="Picture 6" descr="Three_Bus_Lossy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2897358"/>
            <a:ext cx="2057400" cy="2072175"/>
          </a:xfrm>
          <a:prstGeom prst="rect">
            <a:avLst/>
          </a:prstGeom>
        </p:spPr>
      </p:pic>
      <p:pic>
        <p:nvPicPr>
          <p:cNvPr id="8" name="Picture 7" descr="Three_Bus_Lossy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2973558"/>
            <a:ext cx="2057400" cy="1998722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191000" y="3735558"/>
            <a:ext cx="1066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4632624" y="1367994"/>
            <a:ext cx="8382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>
            <a:off x="4727112" y="1367994"/>
            <a:ext cx="1371600" cy="1371600"/>
          </a:xfrm>
          <a:prstGeom prst="arc">
            <a:avLst>
              <a:gd name="adj1" fmla="val 16200000"/>
              <a:gd name="adj2" fmla="val 2082321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10800000">
            <a:off x="4650912" y="-79806"/>
            <a:ext cx="1295400" cy="2590800"/>
          </a:xfrm>
          <a:prstGeom prst="arc">
            <a:avLst>
              <a:gd name="adj1" fmla="val 16172988"/>
              <a:gd name="adj2" fmla="val 20823210"/>
            </a:avLst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5400000">
            <a:off x="4670724" y="1101294"/>
            <a:ext cx="1219200" cy="1600200"/>
          </a:xfrm>
          <a:prstGeom prst="arc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099224" y="2053794"/>
            <a:ext cx="5334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528534" y="2032278"/>
            <a:ext cx="762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(+,+)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09600" y="1371600"/>
            <a:ext cx="1613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Pareto face: 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038600" y="3278358"/>
            <a:ext cx="1371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Pareto face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5471" y="5383508"/>
            <a:ext cx="8153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b="1" dirty="0" smtClean="0"/>
              <a:t>Convex Pareto Front: </a:t>
            </a:r>
            <a:r>
              <a:rPr lang="en-US" dirty="0" smtClean="0"/>
              <a:t>Injection region and its convex hull share the same front.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15471" y="1212901"/>
            <a:ext cx="8153400" cy="1526694"/>
          </a:xfrm>
          <a:prstGeom prst="rect">
            <a:avLst/>
          </a:prstGeom>
          <a:noFill/>
          <a:ln w="44450" cmpd="sng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5471" y="2898252"/>
            <a:ext cx="8153400" cy="2120190"/>
          </a:xfrm>
          <a:prstGeom prst="rect">
            <a:avLst/>
          </a:prstGeom>
          <a:noFill/>
          <a:ln w="44450" cmpd="sng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15471" y="5257800"/>
            <a:ext cx="8153400" cy="838200"/>
          </a:xfrm>
          <a:prstGeom prst="rect">
            <a:avLst/>
          </a:prstGeom>
          <a:solidFill>
            <a:schemeClr val="accent5">
              <a:alpha val="19000"/>
            </a:schemeClr>
          </a:solidFill>
          <a:ln w="44450" cmpd="sng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Javad Lavaei, Columbia University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86800" y="655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03930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21" grpId="0" animBg="1"/>
      <p:bldP spid="22" grpId="0" animBg="1"/>
      <p:bldP spid="37" grpId="0"/>
      <p:bldP spid="42" grpId="0"/>
      <p:bldP spid="18" grpId="0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12481</TotalTime>
  <Words>842</Words>
  <Application>Microsoft Office PowerPoint</Application>
  <PresentationFormat>On-screen Show (4:3)</PresentationFormat>
  <Paragraphs>205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 Javad Lavaei  Department of Electrical Engineering Columbia University  Joint work with Somayeh Sojoudi  </vt:lpstr>
      <vt:lpstr>Power Networks</vt:lpstr>
      <vt:lpstr>Broad Interest in Optimal Power Flow</vt:lpstr>
      <vt:lpstr>Summary of Results</vt:lpstr>
      <vt:lpstr>Summary of Results</vt:lpstr>
      <vt:lpstr>Geometric Intuition: Two-Generator Network</vt:lpstr>
      <vt:lpstr>Optimal Power Flow</vt:lpstr>
      <vt:lpstr>Acyclic Three-Bus Networks</vt:lpstr>
      <vt:lpstr>Geometric Interpretation</vt:lpstr>
      <vt:lpstr>Two-Bus Network</vt:lpstr>
      <vt:lpstr>General Tree Network</vt:lpstr>
      <vt:lpstr>Three-Bus Networks</vt:lpstr>
      <vt:lpstr>Decoupling Angles</vt:lpstr>
      <vt:lpstr>Decoupling Voltage Magnitudes</vt:lpstr>
      <vt:lpstr>Injection &amp; Flow Regions</vt:lpstr>
      <vt:lpstr>Main Result</vt:lpstr>
      <vt:lpstr>Phase Shifters</vt:lpstr>
      <vt:lpstr>Phase Shifters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Automated Synthesis of Electrical Circuits</dc:title>
  <dc:creator>jly</dc:creator>
  <cp:lastModifiedBy>jly</cp:lastModifiedBy>
  <cp:revision>961</cp:revision>
  <dcterms:created xsi:type="dcterms:W3CDTF">2013-10-19T02:04:32Z</dcterms:created>
  <dcterms:modified xsi:type="dcterms:W3CDTF">2013-10-19T02:39:28Z</dcterms:modified>
</cp:coreProperties>
</file>